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8" r:id="rId3"/>
    <p:sldId id="315" r:id="rId4"/>
    <p:sldId id="294" r:id="rId5"/>
    <p:sldId id="300" r:id="rId6"/>
    <p:sldId id="259" r:id="rId7"/>
    <p:sldId id="264" r:id="rId8"/>
    <p:sldId id="302" r:id="rId9"/>
    <p:sldId id="296" r:id="rId10"/>
    <p:sldId id="297" r:id="rId11"/>
    <p:sldId id="298" r:id="rId12"/>
    <p:sldId id="299" r:id="rId13"/>
    <p:sldId id="322" r:id="rId14"/>
    <p:sldId id="303" r:id="rId15"/>
    <p:sldId id="304" r:id="rId16"/>
    <p:sldId id="307" r:id="rId17"/>
    <p:sldId id="318" r:id="rId18"/>
    <p:sldId id="260" r:id="rId19"/>
    <p:sldId id="308" r:id="rId20"/>
    <p:sldId id="261" r:id="rId21"/>
    <p:sldId id="311" r:id="rId22"/>
    <p:sldId id="262" r:id="rId23"/>
    <p:sldId id="319" r:id="rId24"/>
    <p:sldId id="320" r:id="rId25"/>
    <p:sldId id="321" r:id="rId26"/>
    <p:sldId id="313" r:id="rId27"/>
    <p:sldId id="316" r:id="rId28"/>
  </p:sldIdLst>
  <p:sldSz cx="9144000" cy="5143500" type="screen16x9"/>
  <p:notesSz cx="6858000" cy="9144000"/>
  <p:embeddedFontLst>
    <p:embeddedFont>
      <p:font typeface="Algerian" panose="04020705040A02060702" pitchFamily="82" charset="0"/>
      <p:regular r:id="rId30"/>
    </p:embeddedFont>
    <p:embeddedFont>
      <p:font typeface="Calibri" panose="020F0502020204030204" pitchFamily="34" charset="0"/>
      <p:regular r:id="rId31"/>
      <p:bold r:id="rId32"/>
      <p:italic r:id="rId33"/>
      <p:boldItalic r:id="rId34"/>
    </p:embeddedFont>
    <p:embeddedFont>
      <p:font typeface="EB Garamond" panose="020B0604020202020204" charset="0"/>
      <p:regular r:id="rId35"/>
      <p:bold r:id="rId36"/>
      <p:italic r:id="rId37"/>
      <p:boldItalic r:id="rId38"/>
    </p:embeddedFont>
    <p:embeddedFont>
      <p:font typeface="Fira Sans Extra Condensed Medium" panose="020B0604020202020204" charset="0"/>
      <p:regular r:id="rId39"/>
      <p:bold r:id="rId40"/>
      <p:italic r:id="rId41"/>
      <p:boldItalic r:id="rId42"/>
    </p:embeddedFont>
    <p:embeddedFont>
      <p:font typeface="Harlow Solid Italic" panose="04030604020F02020D02" pitchFamily="82" charset="0"/>
      <p:italic r:id="rId43"/>
    </p:embeddedFont>
    <p:embeddedFont>
      <p:font typeface="Montserrat Black" panose="020B0604020202020204" charset="0"/>
      <p:bold r:id="rId44"/>
      <p:boldItalic r:id="rId45"/>
    </p:embeddedFont>
    <p:embeddedFont>
      <p:font typeface="Montserrat ExtraBold" panose="020B0604020202020204" charset="0"/>
      <p:bold r:id="rId46"/>
      <p:boldItalic r:id="rId47"/>
    </p:embeddedFont>
    <p:embeddedFont>
      <p:font typeface="Montserrat Light" panose="020B0604020202020204" charset="0"/>
      <p:regular r:id="rId48"/>
      <p:bold r:id="rId49"/>
      <p:italic r:id="rId50"/>
      <p:boldItalic r:id="rId51"/>
    </p:embeddedFont>
    <p:embeddedFont>
      <p:font typeface="Squada One"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BCABE9-F465-4104-BF47-69DDB04FB9CA}">
  <a:tblStyle styleId="{67BCABE9-F465-4104-BF47-69DDB04FB9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98" autoAdjust="0"/>
  </p:normalViewPr>
  <p:slideViewPr>
    <p:cSldViewPr snapToGrid="0">
      <p:cViewPr varScale="1">
        <p:scale>
          <a:sx n="120" d="100"/>
          <a:sy n="120" d="100"/>
        </p:scale>
        <p:origin x="13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everyone, my name is Jack Fong. Today, I will be presenting my project about Singapore HDB resale price prediction.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existing dataset only have 10 predictors, is that any more features I can consider? After I did some research, I manage to find some new features that might be able to improve the prediction.</a:t>
            </a:r>
          </a:p>
        </p:txBody>
      </p:sp>
    </p:spTree>
    <p:extLst>
      <p:ext uri="{BB962C8B-B14F-4D97-AF65-F5344CB8AC3E}">
        <p14:creationId xmlns:p14="http://schemas.microsoft.com/office/powerpoint/2010/main" val="232599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new features that I have added are about the distance to various facilities and amenities such as</a:t>
            </a:r>
          </a:p>
          <a:p>
            <a:pPr marL="0" lvl="0" indent="0" algn="l" rtl="0">
              <a:spcBef>
                <a:spcPts val="0"/>
              </a:spcBef>
              <a:spcAft>
                <a:spcPts val="0"/>
              </a:spcAft>
              <a:buNone/>
            </a:pPr>
            <a:r>
              <a:rPr lang="en-US" dirty="0"/>
              <a:t>We have hawker center that we can grab our meal, </a:t>
            </a:r>
            <a:r>
              <a:rPr lang="en-US" dirty="0" err="1"/>
              <a:t>mrt</a:t>
            </a:r>
            <a:r>
              <a:rPr lang="en-US" dirty="0"/>
              <a:t> station to take the rail network, shopping mall, a one stop destination for everything, CBD area, kindergarten/childcare center/pre-school for the busy parents and primary school for the ‘</a:t>
            </a:r>
            <a:r>
              <a:rPr lang="en-US" dirty="0" err="1"/>
              <a:t>KiaSu</a:t>
            </a:r>
            <a:r>
              <a:rPr lang="en-US" dirty="0"/>
              <a:t>’ family.</a:t>
            </a:r>
            <a:endParaRPr dirty="0"/>
          </a:p>
        </p:txBody>
      </p:sp>
    </p:spTree>
    <p:extLst>
      <p:ext uri="{BB962C8B-B14F-4D97-AF65-F5344CB8AC3E}">
        <p14:creationId xmlns:p14="http://schemas.microsoft.com/office/powerpoint/2010/main" val="1620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have also included the number of bedroom and bathroom into the features list.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3253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Now, I have 17 predictors.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Next, I have selected 3 features to look at the relationship between the predicted variables with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715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scatter plot shows the relationship between the floor area versus the resale price. What could we interpret from this plot. </a:t>
            </a:r>
          </a:p>
          <a:p>
            <a:pPr marL="158750" indent="0">
              <a:buNone/>
            </a:pPr>
            <a:r>
              <a:rPr lang="en-US" dirty="0"/>
              <a:t>You can see that there are some outliers that lie an abnormal distance from other data which will be removed later. </a:t>
            </a:r>
            <a:r>
              <a:rPr lang="en-US" sz="1100" b="0" i="0" u="none" strike="noStrike" cap="none" dirty="0">
                <a:solidFill>
                  <a:srgbClr val="000000"/>
                </a:solidFill>
                <a:effectLst/>
                <a:latin typeface="Helvetica Neue"/>
                <a:cs typeface="Arial"/>
                <a:sym typeface="Arial"/>
              </a:rPr>
              <a:t>Outliers can have a disproportionate effect on statistical results which can result in misleading interpretations</a:t>
            </a:r>
          </a:p>
          <a:p>
            <a:pPr marL="158750" indent="0">
              <a:buNone/>
            </a:pPr>
            <a:r>
              <a:rPr lang="en-US" dirty="0"/>
              <a:t>The orange diagonal line tell us that the floor area has the positive relationship with the resale price, which mean the increase of the floor area will lead to higher resale price. </a:t>
            </a:r>
          </a:p>
        </p:txBody>
      </p:sp>
    </p:spTree>
    <p:extLst>
      <p:ext uri="{BB962C8B-B14F-4D97-AF65-F5344CB8AC3E}">
        <p14:creationId xmlns:p14="http://schemas.microsoft.com/office/powerpoint/2010/main" val="39366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0000"/>
                </a:solidFill>
                <a:effectLst/>
                <a:latin typeface="Helvetica Neue"/>
              </a:rPr>
              <a:t>This is the boxplot of month and year features versus resale price, you can see that the median resale price of the subset are almost similar, which mean the subsets is likely to have very similar variances, thus, it is not useful for the prediction.</a:t>
            </a:r>
            <a:endParaRPr lang="en-SG" dirty="0"/>
          </a:p>
        </p:txBody>
      </p:sp>
    </p:spTree>
    <p:extLst>
      <p:ext uri="{BB962C8B-B14F-4D97-AF65-F5344CB8AC3E}">
        <p14:creationId xmlns:p14="http://schemas.microsoft.com/office/powerpoint/2010/main" val="2176214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000000"/>
                </a:solidFill>
                <a:effectLst/>
                <a:latin typeface="Helvetica Neue"/>
              </a:rPr>
              <a:t>This is flat type versus resale price. As you can see from the box plot, the median </a:t>
            </a:r>
            <a:r>
              <a:rPr lang="en-US" dirty="0"/>
              <a:t>resale price</a:t>
            </a:r>
            <a:r>
              <a:rPr lang="en-US" b="0" i="0" dirty="0">
                <a:solidFill>
                  <a:srgbClr val="000000"/>
                </a:solidFill>
                <a:effectLst/>
                <a:latin typeface="Helvetica Neue"/>
              </a:rPr>
              <a:t> of the sub-features has a huge difference between each other, this feature will have an effect on the resale price.</a:t>
            </a:r>
          </a:p>
          <a:p>
            <a:pPr marL="158750" indent="0">
              <a:buNone/>
            </a:pPr>
            <a:endParaRPr lang="en-SG" dirty="0"/>
          </a:p>
        </p:txBody>
      </p:sp>
    </p:spTree>
    <p:extLst>
      <p:ext uri="{BB962C8B-B14F-4D97-AF65-F5344CB8AC3E}">
        <p14:creationId xmlns:p14="http://schemas.microsoft.com/office/powerpoint/2010/main" val="3530131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 will tell you how I perform the feature selection.</a:t>
            </a:r>
          </a:p>
        </p:txBody>
      </p:sp>
    </p:spTree>
    <p:extLst>
      <p:ext uri="{BB962C8B-B14F-4D97-AF65-F5344CB8AC3E}">
        <p14:creationId xmlns:p14="http://schemas.microsoft.com/office/powerpoint/2010/main" val="103857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have used 6 methods for feature selection. I will first convert the categorical features into binary variable using one hot encoding.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1 Correlation heatmap that tell the correlation between the predictors with the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2 Pairwise correlation to identify two features that carry similar information</a:t>
            </a: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3 low variance to identify the features with near to zero variance due to less predictive power.</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4 </a:t>
            </a:r>
            <a:r>
              <a:rPr lang="en-SG" sz="1800" dirty="0">
                <a:effectLst/>
                <a:latin typeface="Calibri" panose="020F0502020204030204" pitchFamily="34" charset="0"/>
                <a:ea typeface="DengXian" panose="02010600030101010101" pitchFamily="2" charset="-122"/>
                <a:cs typeface="Times New Roman" panose="02020603050405020304" pitchFamily="18" charset="0"/>
              </a:rPr>
              <a:t>Recursive Feature Elimination Cross-Validation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will automatically select the number of features that are useful for prediction.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Method 5 Feature importance </a:t>
            </a:r>
            <a:r>
              <a:rPr lang="en-US" sz="1800" dirty="0">
                <a:effectLst/>
                <a:latin typeface="Calibri" panose="020F0502020204030204" pitchFamily="34" charset="0"/>
                <a:ea typeface="DengXian" panose="02010600030101010101" pitchFamily="2" charset="-122"/>
                <a:cs typeface="Times New Roman" panose="02020603050405020304" pitchFamily="18" charset="0"/>
              </a:rPr>
              <a:t>refers to techniques that assign a score to input features based on how useful they are at predicting a target variable.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Method 6 Permutation feature importance breaks the relationship between the feature and the target, the drop in the model score is indicative of how much the model depends on the feature.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After going through all these methods, I have shortlisted the features list.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en-US" b="0" i="0" dirty="0">
              <a:solidFill>
                <a:srgbClr val="000000"/>
              </a:solidFill>
              <a:effectLst/>
              <a:latin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is about the modelling.</a:t>
            </a:r>
          </a:p>
        </p:txBody>
      </p:sp>
    </p:spTree>
    <p:extLst>
      <p:ext uri="{BB962C8B-B14F-4D97-AF65-F5344CB8AC3E}">
        <p14:creationId xmlns:p14="http://schemas.microsoft.com/office/powerpoint/2010/main" val="98648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my today agenda, I would like to walk you through the Introduction, Data Wrangling/EDA/Feature Engineering, feature engineering and feature selection, modelling and finally the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16612d38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16612d38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I have tried 12 different regression machine learning models and I have chosen the gradient boosting regressor as my best model because it returns the lowest test RMSE result. The model is still slight overfit </a:t>
            </a:r>
            <a:r>
              <a:rPr lang="en-US" sz="1100"/>
              <a:t>because the increases </a:t>
            </a:r>
            <a:r>
              <a:rPr lang="en-US" sz="1100" dirty="0"/>
              <a:t>of RMSE from 19 thousand of the train set to 24 thousand of the test set.</a:t>
            </a:r>
          </a:p>
          <a:p>
            <a:pPr marL="0" lvl="0" indent="0" algn="l" rtl="0">
              <a:spcBef>
                <a:spcPts val="0"/>
              </a:spcBef>
              <a:spcAft>
                <a:spcPts val="0"/>
              </a:spcAft>
              <a:buNone/>
            </a:pPr>
            <a:r>
              <a:rPr lang="en-US" dirty="0"/>
              <a:t>Just a brief introduction of how’s the Gradient boosting works. </a:t>
            </a:r>
            <a:r>
              <a:rPr lang="en-US" b="0" i="0" dirty="0">
                <a:solidFill>
                  <a:srgbClr val="4C525B"/>
                </a:solidFill>
                <a:effectLst/>
                <a:latin typeface="circular-book"/>
              </a:rPr>
              <a:t>Gradient boosting relies on the intuition that the best possible next model, when combined with previous models, minimizes the overall prediction error. The key idea is to set the target outcomes for this next model in order to minimize the error.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603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glad that Gradient Boosting Regressor has achieved a satisfactory result with the RMSE of around $20 thousand dollar and the R-squared value of 98%. </a:t>
            </a:r>
          </a:p>
          <a:p>
            <a:pPr marL="0" lvl="0" indent="0" algn="l" rtl="0">
              <a:spcBef>
                <a:spcPts val="0"/>
              </a:spcBef>
              <a:spcAft>
                <a:spcPts val="0"/>
              </a:spcAft>
              <a:buNone/>
            </a:pPr>
            <a:r>
              <a:rPr lang="en-US" dirty="0"/>
              <a:t>The top 5 features that impact the resale price have been identified. They are floor area….</a:t>
            </a:r>
          </a:p>
          <a:p>
            <a:pPr marL="0" lvl="0" indent="0" algn="l" rtl="0">
              <a:spcBef>
                <a:spcPts val="0"/>
              </a:spcBef>
              <a:spcAft>
                <a:spcPts val="0"/>
              </a:spcAft>
              <a:buNone/>
            </a:pPr>
            <a:r>
              <a:rPr lang="en-US" dirty="0"/>
              <a:t>1. </a:t>
            </a:r>
            <a:r>
              <a:rPr lang="en-US" dirty="0" err="1"/>
              <a:t>floor_area_sqm</a:t>
            </a:r>
            <a:r>
              <a:rPr lang="en-US" dirty="0"/>
              <a:t> – it is obvious that the bigger the space, the greater the price of the HDB flat,</a:t>
            </a:r>
          </a:p>
          <a:p>
            <a:pPr marL="0" lvl="0" indent="0" algn="l" rtl="0">
              <a:spcBef>
                <a:spcPts val="0"/>
              </a:spcBef>
              <a:spcAft>
                <a:spcPts val="0"/>
              </a:spcAft>
              <a:buNone/>
            </a:pPr>
            <a:r>
              <a:rPr lang="en-US" dirty="0"/>
              <a:t>2. </a:t>
            </a:r>
            <a:r>
              <a:rPr lang="en-US" dirty="0" err="1"/>
              <a:t>dist_to_city</a:t>
            </a:r>
            <a:r>
              <a:rPr lang="en-US" dirty="0"/>
              <a:t> – the nearer to the city, you will able to access to the better amenities and facilities,</a:t>
            </a:r>
          </a:p>
          <a:p>
            <a:pPr marL="0" lvl="0" indent="0" algn="l" rtl="0">
              <a:spcBef>
                <a:spcPts val="0"/>
              </a:spcBef>
              <a:spcAft>
                <a:spcPts val="0"/>
              </a:spcAft>
              <a:buNone/>
            </a:pPr>
            <a:r>
              <a:rPr lang="en-US" dirty="0"/>
              <a:t>3. </a:t>
            </a:r>
            <a:r>
              <a:rPr lang="en-US" dirty="0" err="1"/>
              <a:t>remaining_year</a:t>
            </a:r>
            <a:r>
              <a:rPr lang="en-US" dirty="0"/>
              <a:t> – the longer the lease, you will able to apply for larger loan from the HDB or banks and the condition of the HDB flat would be relatively better,</a:t>
            </a:r>
          </a:p>
          <a:p>
            <a:pPr marL="0" lvl="0" indent="0" algn="l" rtl="0">
              <a:spcBef>
                <a:spcPts val="0"/>
              </a:spcBef>
              <a:spcAft>
                <a:spcPts val="0"/>
              </a:spcAft>
              <a:buNone/>
            </a:pPr>
            <a:r>
              <a:rPr lang="en-US" dirty="0"/>
              <a:t>4. </a:t>
            </a:r>
            <a:r>
              <a:rPr lang="en-US" dirty="0" err="1"/>
              <a:t>mean_floor</a:t>
            </a:r>
            <a:r>
              <a:rPr lang="en-US" dirty="0"/>
              <a:t> – the higher floor, you will have better view, cooler, less noise, less mosquitoes </a:t>
            </a:r>
            <a:r>
              <a:rPr lang="en-US" dirty="0" err="1"/>
              <a:t>etc</a:t>
            </a:r>
            <a:r>
              <a:rPr lang="en-US" dirty="0"/>
              <a:t>,</a:t>
            </a:r>
          </a:p>
          <a:p>
            <a:pPr marL="0" lvl="0" indent="0" algn="l" rtl="0">
              <a:spcBef>
                <a:spcPts val="0"/>
              </a:spcBef>
              <a:spcAft>
                <a:spcPts val="0"/>
              </a:spcAft>
              <a:buNone/>
            </a:pPr>
            <a:r>
              <a:rPr lang="en-US" dirty="0"/>
              <a:t>5. </a:t>
            </a:r>
            <a:r>
              <a:rPr lang="en-US" dirty="0" err="1"/>
              <a:t>dist_to_pri_sch</a:t>
            </a:r>
            <a:r>
              <a:rPr lang="en-US" dirty="0"/>
              <a:t> – Singapore citizen who live within 1km of the school will be given priority to get into the primary school. Most of the Singaporean families will tend stay near to the top primary school so that their children will able to get into the school.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benefits of the model:</a:t>
            </a: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predictive price is presented as a range e.g., if the predicted price is $450,000, it will show the range between $430,000 to $470,000,</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has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multiple features to improve price prediction.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Too bad this model also has its limitations:</a:t>
            </a: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It’s only able to predict the price for the nominated features, but the user is not able to enter the target price and then receive available HDB resale flats for that price and the associated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It is not applicable for other property price prediction,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6549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Tuning the hyperparameters of the machine learning model to discover the parameters of the model that result in the most skillful predictions.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7256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would like to show you how my website performs the real-life prediction. All you need to do is select all this options then you will get the price prediction.</a:t>
            </a:r>
          </a:p>
          <a:p>
            <a:pPr marL="0" lvl="0" indent="0" algn="l" rtl="0">
              <a:spcBef>
                <a:spcPts val="0"/>
              </a:spcBef>
              <a:spcAft>
                <a:spcPts val="0"/>
              </a:spcAft>
              <a:buNone/>
            </a:pPr>
            <a:r>
              <a:rPr lang="en-US" dirty="0"/>
              <a:t>If anyone of you interested to get the resale HDB, you may approach me later. </a:t>
            </a:r>
            <a:r>
              <a:rPr lang="en-US" dirty="0">
                <a:sym typeface="Wingdings" panose="05000000000000000000" pitchFamily="2" charset="2"/>
              </a:rPr>
              <a: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65294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2494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 our left side are the scatter plots that shows the relationship between the numerical variables versus resale price. I will be using these plots to identify the outliers and how’s the numerical variable react to the target variable.</a:t>
            </a:r>
          </a:p>
          <a:p>
            <a:pPr marL="158750" indent="0">
              <a:buNone/>
            </a:pPr>
            <a:r>
              <a:rPr lang="en-US" dirty="0"/>
              <a:t>On the right side are the histograms that show the frequency count of the sub-features of each features. I will be using this plot to identify the feature that have the heavily over-presented sub feature.</a:t>
            </a:r>
            <a:endParaRPr lang="en-SG" dirty="0"/>
          </a:p>
        </p:txBody>
      </p:sp>
    </p:spTree>
    <p:extLst>
      <p:ext uri="{BB962C8B-B14F-4D97-AF65-F5344CB8AC3E}">
        <p14:creationId xmlns:p14="http://schemas.microsoft.com/office/powerpoint/2010/main" val="153952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447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Why this topic interests me?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1. I am interested to get a HDB flat. I believe most of you want the same thing as well.</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2. I am not entitling to buy the BTO flat,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3. I am looking for the existing HDB flat that fit my requirement.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4. There are other buyers that are sick of waiting for the BTO flat and not getting the place or unit that satisfy them.</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295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This slide will show you a history of the HDB.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1927, SIT has established to build public housing.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But in 1960, there was a housing crisis in Singapore. Many people were living in unhygienic slums and crowded squatter settlements. Only 9% of Singaporeans lived in government flats. The HDB was thus set up in 1</a:t>
            </a:r>
            <a:r>
              <a:rPr lang="en-GB" sz="1800" baseline="30000" dirty="0">
                <a:effectLst/>
                <a:latin typeface="Calibri" panose="020F0502020204030204" pitchFamily="34" charset="0"/>
                <a:ea typeface="DengXian" panose="02010600030101010101" pitchFamily="2" charset="-122"/>
                <a:cs typeface="Times New Roman" panose="02020603050405020304" pitchFamily="18" charset="0"/>
              </a:rPr>
              <a:t>st</a:t>
            </a:r>
            <a:r>
              <a:rPr lang="en-GB" sz="1800" dirty="0">
                <a:effectLst/>
                <a:latin typeface="Calibri" panose="020F0502020204030204" pitchFamily="34" charset="0"/>
                <a:ea typeface="DengXian" panose="02010600030101010101" pitchFamily="2" charset="-122"/>
                <a:cs typeface="Times New Roman" panose="02020603050405020304" pitchFamily="18" charset="0"/>
              </a:rPr>
              <a:t> of February 1960, tasked to solve the housing crisis by building the HDB Flat.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1961, the first HDB flats have completed. In less than 5 years, HDB had built 76,000 HDB flats. Within a brief span of 10 years, HDB built a sufficient number of flats for Singaporean and resolved the housing crisis.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In 1971 HDB resale market has set up to allow people to sell their HDB.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Times New Roman" panose="02020603050405020304" pitchFamily="18" charset="0"/>
              </a:rPr>
              <a:t>Today, Singapore’s HDB programme is recognised as one of the best public housing programmes globally and home to approximately 80% of the resident population.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456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a freelance data scientist who is enthusiastic about the growing resale HDB market in Singapore.</a:t>
            </a:r>
          </a:p>
          <a:p>
            <a:pPr marL="0" lvl="0" indent="0" algn="l" rtl="0">
              <a:spcBef>
                <a:spcPts val="0"/>
              </a:spcBef>
              <a:spcAft>
                <a:spcPts val="0"/>
              </a:spcAft>
              <a:buNone/>
            </a:pPr>
            <a:r>
              <a:rPr lang="en-US" dirty="0"/>
              <a:t>My problem statement for this project is how might I be able to use a regression machine learning model </a:t>
            </a:r>
            <a:r>
              <a:rPr lang="en-GB" sz="1800" dirty="0">
                <a:effectLst/>
                <a:latin typeface="Calibri" panose="020F0502020204030204" pitchFamily="34" charset="0"/>
                <a:ea typeface="DengXian" panose="02010600030101010101" pitchFamily="2" charset="-122"/>
              </a:rPr>
              <a:t>to build a price prediction tool to better predict the HDB resale price for those using the tool.</a:t>
            </a:r>
          </a:p>
          <a:p>
            <a:pPr marL="0" lvl="0" indent="0" algn="l" rtl="0">
              <a:spcBef>
                <a:spcPts val="0"/>
              </a:spcBef>
              <a:spcAft>
                <a:spcPts val="0"/>
              </a:spcAft>
              <a:buNone/>
            </a:pPr>
            <a:r>
              <a:rPr lang="en-GB" sz="1800" dirty="0">
                <a:effectLst/>
                <a:latin typeface="Calibri" panose="020F0502020204030204" pitchFamily="34" charset="0"/>
                <a:ea typeface="DengXian" panose="02010600030101010101" pitchFamily="2" charset="-122"/>
              </a:rPr>
              <a:t>My target audiences are the resale HDB buyer, HDB owner and real estate agent/agencies.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happy to present you the web application that I have created which I will show you later.</a:t>
            </a:r>
          </a:p>
          <a:p>
            <a:pPr marL="0" lvl="0" indent="0" algn="l" rtl="0">
              <a:spcBef>
                <a:spcPts val="0"/>
              </a:spcBef>
              <a:spcAft>
                <a:spcPts val="0"/>
              </a:spcAft>
              <a:buNone/>
            </a:pPr>
            <a:r>
              <a:rPr lang="en-US" dirty="0"/>
              <a:t>Now I will walk you through how we got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31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1a8f1e756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dataset is downloaded from data.gov.sg website. It consists of around 82 thousand data points and 11 features that collected from Jan 2017 till Oct 2020. It is about the flat description, location and date related information. The target variable is the resale price.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209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604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6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4" name="Google Shape;94;p14"/>
          <p:cNvSpPr txBox="1">
            <a:spLocks noGrp="1"/>
          </p:cNvSpPr>
          <p:nvPr>
            <p:ph type="ctrTitle"/>
          </p:nvPr>
        </p:nvSpPr>
        <p:spPr>
          <a:xfrm flipH="1">
            <a:off x="0" y="757936"/>
            <a:ext cx="2697742" cy="35039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4500" b="1" dirty="0">
                <a:latin typeface="Calibri" panose="020F0502020204030204" pitchFamily="34" charset="0"/>
                <a:cs typeface="Calibri" panose="020F0502020204030204" pitchFamily="34" charset="0"/>
              </a:rPr>
              <a:t>Singapore HDB Resale Price Prediction</a:t>
            </a:r>
            <a:endParaRPr sz="4500" dirty="0">
              <a:solidFill>
                <a:srgbClr val="434343"/>
              </a:solidFill>
              <a:latin typeface="Calibri" panose="020F0502020204030204" pitchFamily="34" charset="0"/>
              <a:ea typeface="Montserrat Light"/>
              <a:cs typeface="Calibri" panose="020F0502020204030204" pitchFamily="34" charset="0"/>
              <a:sym typeface="Montserrat Light"/>
            </a:endParaRPr>
          </a:p>
        </p:txBody>
      </p:sp>
      <p:cxnSp>
        <p:nvCxnSpPr>
          <p:cNvPr id="95" name="Google Shape;95;p14"/>
          <p:cNvCxnSpPr>
            <a:cxnSpLocks/>
          </p:cNvCxnSpPr>
          <p:nvPr/>
        </p:nvCxnSpPr>
        <p:spPr>
          <a:xfrm>
            <a:off x="464574" y="4261850"/>
            <a:ext cx="1088361" cy="0"/>
          </a:xfrm>
          <a:prstGeom prst="straightConnector1">
            <a:avLst/>
          </a:prstGeom>
          <a:noFill/>
          <a:ln w="19050" cap="flat" cmpd="sng">
            <a:solidFill>
              <a:srgbClr val="434343"/>
            </a:solidFill>
            <a:prstDash val="solid"/>
            <a:round/>
            <a:headEnd type="none" w="med" len="med"/>
            <a:tailEnd type="none" w="med" len="med"/>
          </a:ln>
        </p:spPr>
      </p:cxnSp>
      <p:pic>
        <p:nvPicPr>
          <p:cNvPr id="47" name="Picture 46">
            <a:extLst>
              <a:ext uri="{FF2B5EF4-FFF2-40B4-BE49-F238E27FC236}">
                <a16:creationId xmlns:a16="http://schemas.microsoft.com/office/drawing/2014/main" id="{72308399-4DA9-4816-9657-AB37CEABBAA1}"/>
              </a:ext>
            </a:extLst>
          </p:cNvPr>
          <p:cNvPicPr>
            <a:picLocks noChangeAspect="1"/>
          </p:cNvPicPr>
          <p:nvPr/>
        </p:nvPicPr>
        <p:blipFill rotWithShape="1">
          <a:blip r:embed="rId3">
            <a:extLst>
              <a:ext uri="{28A0092B-C50C-407E-A947-70E740481C1C}">
                <a14:useLocalDpi xmlns:a14="http://schemas.microsoft.com/office/drawing/2010/main" val="0"/>
              </a:ext>
            </a:extLst>
          </a:blip>
          <a:srcRect t="10592" r="-2" b="10592"/>
          <a:stretch/>
        </p:blipFill>
        <p:spPr>
          <a:xfrm>
            <a:off x="2697742" y="758739"/>
            <a:ext cx="6446258" cy="3626020"/>
          </a:xfrm>
          <a:prstGeom prst="rect">
            <a:avLst/>
          </a:prstGeom>
          <a:ln w="38100">
            <a:solidFill>
              <a:srgbClr val="FFC000"/>
            </a:solidFill>
          </a:ln>
        </p:spPr>
      </p:pic>
      <p:cxnSp>
        <p:nvCxnSpPr>
          <p:cNvPr id="10" name="Straight Connector 9">
            <a:extLst>
              <a:ext uri="{FF2B5EF4-FFF2-40B4-BE49-F238E27FC236}">
                <a16:creationId xmlns:a16="http://schemas.microsoft.com/office/drawing/2014/main" id="{DDA70D44-42B1-4400-8131-778E7E833478}"/>
              </a:ext>
            </a:extLst>
          </p:cNvPr>
          <p:cNvCxnSpPr/>
          <p:nvPr/>
        </p:nvCxnSpPr>
        <p:spPr>
          <a:xfrm>
            <a:off x="0" y="757936"/>
            <a:ext cx="1035367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F1C774E-6C87-4404-993B-920B383B6907}"/>
              </a:ext>
            </a:extLst>
          </p:cNvPr>
          <p:cNvCxnSpPr/>
          <p:nvPr/>
        </p:nvCxnSpPr>
        <p:spPr>
          <a:xfrm>
            <a:off x="0" y="4384759"/>
            <a:ext cx="1035367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4468D7-8990-4340-BA77-EC8D446CB071}"/>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522000" y="1030431"/>
            <a:ext cx="810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US" sz="3200" b="1" dirty="0">
                <a:solidFill>
                  <a:srgbClr val="434343"/>
                </a:solidFill>
              </a:rPr>
              <a:t>Anymore features to be considered?</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pic>
        <p:nvPicPr>
          <p:cNvPr id="3" name="Picture 2">
            <a:extLst>
              <a:ext uri="{FF2B5EF4-FFF2-40B4-BE49-F238E27FC236}">
                <a16:creationId xmlns:a16="http://schemas.microsoft.com/office/drawing/2014/main" id="{4C7ADF4C-1632-4591-936B-67095350ABA8}"/>
              </a:ext>
            </a:extLst>
          </p:cNvPr>
          <p:cNvPicPr>
            <a:picLocks noChangeAspect="1"/>
          </p:cNvPicPr>
          <p:nvPr/>
        </p:nvPicPr>
        <p:blipFill>
          <a:blip r:embed="rId3"/>
          <a:stretch>
            <a:fillRect/>
          </a:stretch>
        </p:blipFill>
        <p:spPr>
          <a:xfrm>
            <a:off x="2548254" y="1964956"/>
            <a:ext cx="4795746" cy="2577713"/>
          </a:xfrm>
          <a:prstGeom prst="rect">
            <a:avLst/>
          </a:prstGeom>
        </p:spPr>
      </p:pic>
      <p:sp>
        <p:nvSpPr>
          <p:cNvPr id="14" name="TextBox 13">
            <a:extLst>
              <a:ext uri="{FF2B5EF4-FFF2-40B4-BE49-F238E27FC236}">
                <a16:creationId xmlns:a16="http://schemas.microsoft.com/office/drawing/2014/main" id="{880FA3D9-21BE-46C9-8076-92E42D18E172}"/>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3121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9" name="Google Shape;359;p20"/>
          <p:cNvSpPr/>
          <p:nvPr/>
        </p:nvSpPr>
        <p:spPr>
          <a:xfrm>
            <a:off x="2493680" y="3386516"/>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49484" y="3386110"/>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259513" y="3172241"/>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229892" y="3466207"/>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171287" y="3877987"/>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242807" y="3041712"/>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258876" y="3964939"/>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347740" y="3671912"/>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347740" y="3260467"/>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435296" y="3964939"/>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259513" y="4143573"/>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435933" y="4143573"/>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259513" y="4320026"/>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435933" y="4320026"/>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318421" y="4524793"/>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337643" y="3554400"/>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526291" y="3385119"/>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887239" y="4808117"/>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180864" y="4791525"/>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696255" y="3906068"/>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734683" y="3953344"/>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027758" y="3701818"/>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915494" y="3893678"/>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889057" y="4019888"/>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2972195" y="4103944"/>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313132" y="4227232"/>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408707" y="4329982"/>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408707" y="4466880"/>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409840" y="4603816"/>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408707" y="474106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581245" y="4330256"/>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581245" y="4466802"/>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569482" y="4603855"/>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568740" y="4741299"/>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307412" y="4107578"/>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005" y="4103944"/>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971626" y="4268196"/>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082688" y="4268196"/>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972195" y="4436592"/>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83289" y="4436592"/>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2972195" y="4602932"/>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083005" y="4602932"/>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2971626" y="4767153"/>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082688" y="4767153"/>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842078" y="3953344"/>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49521" y="3953344"/>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734683" y="4051615"/>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842078" y="4051615"/>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3949521" y="4051615"/>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734683" y="4149869"/>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842078" y="4149869"/>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3949521" y="4149869"/>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734683" y="4248140"/>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842078" y="4248140"/>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949521" y="424814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734683" y="4346394"/>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842078" y="4346394"/>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949521" y="4346394"/>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734683" y="4444680"/>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842078" y="4444680"/>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949521" y="4444680"/>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734683" y="4542951"/>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842078" y="4542951"/>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949521" y="4542951"/>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734683" y="4641205"/>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2078" y="4641205"/>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949521" y="4641205"/>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734683" y="4739476"/>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42078" y="4739476"/>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49521" y="4739476"/>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734683" y="4837762"/>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842078" y="4837762"/>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49521" y="4837762"/>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734683" y="4635572"/>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842078" y="4635572"/>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3949521" y="4635572"/>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734683" y="3847021"/>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460502" y="3788786"/>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498897" y="3836047"/>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606292" y="3836047"/>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713719" y="3836047"/>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498897" y="3928862"/>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606292" y="3928862"/>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13719" y="3928862"/>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498897" y="4021645"/>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606292" y="4021645"/>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713719" y="4021645"/>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498897" y="4114461"/>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606292" y="4114461"/>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713719" y="4114461"/>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498897" y="4207292"/>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800946" y="4028785"/>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79383" y="4150347"/>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772329" y="4483752"/>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773644" y="4362570"/>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772329" y="4241320"/>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772329" y="4604968"/>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772329" y="4726530"/>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772329" y="4847746"/>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972546" y="4241320"/>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972546" y="4362570"/>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972546" y="4483786"/>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3972546" y="4605002"/>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3972546" y="4726530"/>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3972546" y="4847781"/>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606292" y="4207292"/>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713719" y="4207292"/>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498897" y="4300108"/>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606292" y="4300108"/>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713719" y="4300108"/>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498897" y="4392891"/>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606292" y="4392891"/>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713719" y="4392891"/>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498897" y="4485706"/>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606292" y="4485706"/>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713719" y="4485706"/>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498897" y="4578522"/>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606292" y="4578522"/>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3719" y="4578522"/>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498897" y="4615749"/>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606292" y="4615749"/>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713719" y="4615749"/>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498897" y="4713240"/>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606292" y="4713240"/>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13719" y="4713240"/>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498897" y="4819368"/>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606292" y="4819368"/>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713719" y="4819368"/>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080051" y="3770912"/>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144763" y="3843336"/>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239267" y="3843336"/>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333739" y="3843336"/>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860532" y="3415333"/>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006355" y="3571806"/>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113798" y="3680986"/>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898928" y="3790150"/>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113798" y="3790150"/>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898928" y="389934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06355" y="389934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113798" y="389934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898928" y="4008527"/>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006355" y="4008527"/>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113798" y="4008527"/>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898928" y="4117724"/>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006355" y="4117724"/>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113798" y="4117724"/>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98928" y="4226904"/>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006355" y="4226904"/>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113798" y="4226904"/>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898928" y="433610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006355" y="433610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113798" y="433610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898928" y="444528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006355" y="444528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113798" y="444528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4898928" y="4554478"/>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006355" y="4554478"/>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13798" y="4554478"/>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4898928" y="4663658"/>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006355" y="4663658"/>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113798" y="4663658"/>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4898928" y="4772855"/>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006355" y="4772855"/>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113798" y="4772855"/>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287149" y="2976420"/>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305625" y="3145069"/>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347771" y="3192248"/>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455182" y="3192248"/>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562609" y="3192248"/>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347771" y="3295957"/>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455182" y="3295957"/>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562609" y="3295957"/>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347771" y="3399698"/>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455182" y="3399698"/>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62609" y="3399698"/>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347771" y="3503408"/>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455182" y="3503408"/>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562609" y="3503408"/>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347771" y="360714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455182" y="360714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562609" y="360714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347771" y="3710858"/>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455182" y="3710858"/>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562609" y="3710858"/>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347771" y="3814600"/>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455182" y="3814600"/>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562609" y="3814600"/>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347771" y="391834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455182" y="391834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562609" y="391834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47771" y="4022051"/>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455182" y="4022051"/>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562609" y="4022051"/>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347771" y="4125793"/>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455182" y="4125793"/>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562609" y="4125793"/>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347771" y="4229502"/>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455182" y="4229502"/>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562609" y="4229502"/>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347771" y="4333243"/>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455182" y="4333243"/>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562609" y="4333243"/>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347771" y="4436953"/>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455182" y="4436953"/>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562609" y="4436953"/>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347771" y="4540694"/>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455182" y="4540694"/>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562609" y="4540694"/>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347771" y="46444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455182" y="46444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562609" y="46444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347771" y="4748145"/>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455182" y="4748145"/>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562609" y="4748145"/>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347771" y="485188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455182" y="485188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562609" y="485188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344021" y="3031635"/>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451464" y="3031635"/>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558858" y="3031635"/>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784557" y="5039758"/>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796382" y="5006980"/>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272176" y="4447992"/>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272176" y="5032323"/>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459641" y="4799675"/>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202966" y="4434193"/>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488799" y="4604092"/>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377654" y="4865216"/>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407803" y="4815374"/>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377654" y="4893805"/>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377654" y="4927201"/>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377654" y="4960580"/>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377654" y="4994008"/>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23631" y="4865216"/>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53763" y="4809903"/>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23631" y="4893805"/>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623631" y="4927201"/>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623631" y="4960580"/>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623631" y="4994008"/>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148882" y="5025455"/>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4966725" y="4428949"/>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4966725" y="5031624"/>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106362" y="4791671"/>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4896070" y="4417812"/>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464749" y="4970013"/>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105712" y="4271112"/>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259815" y="4519686"/>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405183" y="3933619"/>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586901" y="4232392"/>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579385" y="5143500"/>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108646" y="4463399"/>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230132" y="4659616"/>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774146" y="4487898"/>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4883228" y="4675039"/>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540784" y="4685462"/>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621455" y="4815537"/>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325091" y="4567287"/>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427988" y="4733258"/>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609429" y="4428825"/>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723244" y="4655102"/>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5886503" y="4192015"/>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030150" y="4428121"/>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113798" y="3571806"/>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006355" y="3462609"/>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113798" y="3462609"/>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898928" y="3462609"/>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4898928" y="3571806"/>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898928" y="3680986"/>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006355" y="3680986"/>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006355" y="3790150"/>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2" name="Google Shape;202;p18">
            <a:extLst>
              <a:ext uri="{FF2B5EF4-FFF2-40B4-BE49-F238E27FC236}">
                <a16:creationId xmlns:a16="http://schemas.microsoft.com/office/drawing/2014/main" id="{A754A66C-27A7-4EAC-9575-46F8C0684F7D}"/>
              </a:ext>
            </a:extLst>
          </p:cNvPr>
          <p:cNvSpPr txBox="1">
            <a:spLocks/>
          </p:cNvSpPr>
          <p:nvPr/>
        </p:nvSpPr>
        <p:spPr>
          <a:xfrm>
            <a:off x="144000" y="57962"/>
            <a:ext cx="8856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rgbClr val="434343"/>
              </a:buClr>
              <a:buSzPts val="2800"/>
              <a:buFont typeface="Montserrat ExtraBold"/>
              <a:buNone/>
              <a:defRPr sz="3200" b="1">
                <a:solidFill>
                  <a:srgbClr val="434343"/>
                </a:solidFill>
                <a:latin typeface="Montserrat ExtraBold"/>
                <a:ea typeface="Montserrat ExtraBold"/>
                <a:cs typeface="Montserrat ExtraBold"/>
                <a:sym typeface="Montserrat ExtraBold"/>
              </a:defRPr>
            </a:lvl1pPr>
            <a:lvl2pPr algn="ctr">
              <a:buSzPts val="1100"/>
              <a:buFont typeface="Squada One"/>
              <a:buNone/>
              <a:defRPr sz="1100">
                <a:latin typeface="Squada One"/>
                <a:ea typeface="Squada One"/>
                <a:cs typeface="Squada One"/>
                <a:sym typeface="Squada One"/>
              </a:defRPr>
            </a:lvl2pPr>
            <a:lvl3pPr algn="ctr">
              <a:buSzPts val="1100"/>
              <a:buFont typeface="Squada One"/>
              <a:buNone/>
              <a:defRPr sz="1100">
                <a:latin typeface="Squada One"/>
                <a:ea typeface="Squada One"/>
                <a:cs typeface="Squada One"/>
                <a:sym typeface="Squada One"/>
              </a:defRPr>
            </a:lvl3pPr>
            <a:lvl4pPr algn="ctr">
              <a:buSzPts val="1100"/>
              <a:buFont typeface="Squada One"/>
              <a:buNone/>
              <a:defRPr sz="1100">
                <a:latin typeface="Squada One"/>
                <a:ea typeface="Squada One"/>
                <a:cs typeface="Squada One"/>
                <a:sym typeface="Squada One"/>
              </a:defRPr>
            </a:lvl4pPr>
            <a:lvl5pPr algn="ctr">
              <a:buSzPts val="1100"/>
              <a:buFont typeface="Squada One"/>
              <a:buNone/>
              <a:defRPr sz="1100">
                <a:latin typeface="Squada One"/>
                <a:ea typeface="Squada One"/>
                <a:cs typeface="Squada One"/>
                <a:sym typeface="Squada One"/>
              </a:defRPr>
            </a:lvl5pPr>
            <a:lvl6pPr algn="ctr">
              <a:buSzPts val="1100"/>
              <a:buFont typeface="Squada One"/>
              <a:buNone/>
              <a:defRPr sz="1100">
                <a:latin typeface="Squada One"/>
                <a:ea typeface="Squada One"/>
                <a:cs typeface="Squada One"/>
                <a:sym typeface="Squada One"/>
              </a:defRPr>
            </a:lvl6pPr>
            <a:lvl7pPr algn="ctr">
              <a:buSzPts val="1100"/>
              <a:buFont typeface="Squada One"/>
              <a:buNone/>
              <a:defRPr sz="1100">
                <a:latin typeface="Squada One"/>
                <a:ea typeface="Squada One"/>
                <a:cs typeface="Squada One"/>
                <a:sym typeface="Squada One"/>
              </a:defRPr>
            </a:lvl7pPr>
            <a:lvl8pPr algn="ctr">
              <a:buSzPts val="1100"/>
              <a:buFont typeface="Squada One"/>
              <a:buNone/>
              <a:defRPr sz="1100">
                <a:latin typeface="Squada One"/>
                <a:ea typeface="Squada One"/>
                <a:cs typeface="Squada One"/>
                <a:sym typeface="Squada One"/>
              </a:defRPr>
            </a:lvl8pPr>
            <a:lvl9pPr algn="ctr">
              <a:buSzPts val="1100"/>
              <a:buFont typeface="Squada One"/>
              <a:buNone/>
              <a:defRPr sz="1100">
                <a:latin typeface="Squada One"/>
                <a:ea typeface="Squada One"/>
                <a:cs typeface="Squada One"/>
                <a:sym typeface="Squada One"/>
              </a:defRPr>
            </a:lvl9pPr>
          </a:lstStyle>
          <a:p>
            <a:r>
              <a:rPr lang="en-SG" sz="2600" dirty="0"/>
              <a:t>Features Added - Distance to Facilities/ Amenities</a:t>
            </a:r>
          </a:p>
        </p:txBody>
      </p:sp>
      <p:pic>
        <p:nvPicPr>
          <p:cNvPr id="305" name="Picture 304">
            <a:extLst>
              <a:ext uri="{FF2B5EF4-FFF2-40B4-BE49-F238E27FC236}">
                <a16:creationId xmlns:a16="http://schemas.microsoft.com/office/drawing/2014/main" id="{3743646B-E98E-47E8-9E55-6E29B4DFDBC4}"/>
              </a:ext>
            </a:extLst>
          </p:cNvPr>
          <p:cNvPicPr>
            <a:picLocks noChangeAspect="1"/>
          </p:cNvPicPr>
          <p:nvPr/>
        </p:nvPicPr>
        <p:blipFill>
          <a:blip r:embed="rId3"/>
          <a:stretch>
            <a:fillRect/>
          </a:stretch>
        </p:blipFill>
        <p:spPr>
          <a:xfrm>
            <a:off x="7200000" y="1620000"/>
            <a:ext cx="1620000" cy="162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6" name="Picture 305">
            <a:extLst>
              <a:ext uri="{FF2B5EF4-FFF2-40B4-BE49-F238E27FC236}">
                <a16:creationId xmlns:a16="http://schemas.microsoft.com/office/drawing/2014/main" id="{1E2E11CA-6748-4430-B8DE-1D405224348C}"/>
              </a:ext>
            </a:extLst>
          </p:cNvPr>
          <p:cNvPicPr>
            <a:picLocks noChangeAspect="1"/>
          </p:cNvPicPr>
          <p:nvPr/>
        </p:nvPicPr>
        <p:blipFill>
          <a:blip r:embed="rId4"/>
          <a:stretch>
            <a:fillRect/>
          </a:stretch>
        </p:blipFill>
        <p:spPr>
          <a:xfrm>
            <a:off x="2232000" y="1008000"/>
            <a:ext cx="2340000" cy="131625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7" name="Picture 306">
            <a:extLst>
              <a:ext uri="{FF2B5EF4-FFF2-40B4-BE49-F238E27FC236}">
                <a16:creationId xmlns:a16="http://schemas.microsoft.com/office/drawing/2014/main" id="{473F8BA5-C241-41BF-9858-3FFBBBEC23D9}"/>
              </a:ext>
            </a:extLst>
          </p:cNvPr>
          <p:cNvPicPr>
            <a:picLocks noChangeAspect="1"/>
          </p:cNvPicPr>
          <p:nvPr/>
        </p:nvPicPr>
        <p:blipFill>
          <a:blip r:embed="rId5"/>
          <a:stretch>
            <a:fillRect/>
          </a:stretch>
        </p:blipFill>
        <p:spPr>
          <a:xfrm>
            <a:off x="4824000" y="1008000"/>
            <a:ext cx="2160000" cy="135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8" name="Picture 307">
            <a:extLst>
              <a:ext uri="{FF2B5EF4-FFF2-40B4-BE49-F238E27FC236}">
                <a16:creationId xmlns:a16="http://schemas.microsoft.com/office/drawing/2014/main" id="{7D6E30C3-4733-4EAE-88C9-F8ECD98B4DED}"/>
              </a:ext>
            </a:extLst>
          </p:cNvPr>
          <p:cNvPicPr>
            <a:picLocks noChangeAspect="1"/>
          </p:cNvPicPr>
          <p:nvPr/>
        </p:nvPicPr>
        <p:blipFill>
          <a:blip r:embed="rId6"/>
          <a:stretch>
            <a:fillRect/>
          </a:stretch>
        </p:blipFill>
        <p:spPr>
          <a:xfrm>
            <a:off x="6637802" y="3456000"/>
            <a:ext cx="2340000" cy="1223013"/>
          </a:xfrm>
          <a:prstGeom prst="snip2DiagRect">
            <a:avLst/>
          </a:prstGeom>
          <a:solidFill>
            <a:srgbClr val="FFFFFF">
              <a:shade val="85000"/>
            </a:srgbClr>
          </a:solidFill>
          <a:ln w="88900" cap="sq">
            <a:solidFill>
              <a:srgbClr val="FFC00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9" name="Picture 308">
            <a:extLst>
              <a:ext uri="{FF2B5EF4-FFF2-40B4-BE49-F238E27FC236}">
                <a16:creationId xmlns:a16="http://schemas.microsoft.com/office/drawing/2014/main" id="{090B76E9-F948-45CB-BDD0-99AB81BBD8CC}"/>
              </a:ext>
            </a:extLst>
          </p:cNvPr>
          <p:cNvPicPr>
            <a:picLocks noChangeAspect="1"/>
          </p:cNvPicPr>
          <p:nvPr/>
        </p:nvPicPr>
        <p:blipFill>
          <a:blip r:embed="rId7"/>
          <a:stretch>
            <a:fillRect/>
          </a:stretch>
        </p:blipFill>
        <p:spPr>
          <a:xfrm>
            <a:off x="109990" y="3456000"/>
            <a:ext cx="1980000" cy="139917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0" name="Picture 309">
            <a:extLst>
              <a:ext uri="{FF2B5EF4-FFF2-40B4-BE49-F238E27FC236}">
                <a16:creationId xmlns:a16="http://schemas.microsoft.com/office/drawing/2014/main" id="{333D4A42-EBF3-4995-9FCD-01CF2A0101ED}"/>
              </a:ext>
            </a:extLst>
          </p:cNvPr>
          <p:cNvPicPr>
            <a:picLocks noChangeAspect="1"/>
          </p:cNvPicPr>
          <p:nvPr/>
        </p:nvPicPr>
        <p:blipFill>
          <a:blip r:embed="rId8"/>
          <a:stretch>
            <a:fillRect/>
          </a:stretch>
        </p:blipFill>
        <p:spPr>
          <a:xfrm>
            <a:off x="288000" y="1872000"/>
            <a:ext cx="1800000" cy="1350000"/>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3" name="TextBox 282">
            <a:extLst>
              <a:ext uri="{FF2B5EF4-FFF2-40B4-BE49-F238E27FC236}">
                <a16:creationId xmlns:a16="http://schemas.microsoft.com/office/drawing/2014/main" id="{9A8391CA-CF52-4832-A404-27704C70A562}"/>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71404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
                                        <p:tgtEl>
                                          <p:spTgt spid="309"/>
                                        </p:tgtEl>
                                      </p:cBhvr>
                                    </p:animEffect>
                                    <p:anim calcmode="lin" valueType="num">
                                      <p:cBhvr>
                                        <p:cTn id="8" dur="100" fill="hold"/>
                                        <p:tgtEl>
                                          <p:spTgt spid="309"/>
                                        </p:tgtEl>
                                        <p:attrNameLst>
                                          <p:attrName>ppt_x</p:attrName>
                                        </p:attrNameLst>
                                      </p:cBhvr>
                                      <p:tavLst>
                                        <p:tav tm="0">
                                          <p:val>
                                            <p:strVal val="#ppt_x"/>
                                          </p:val>
                                        </p:tav>
                                        <p:tav tm="100000">
                                          <p:val>
                                            <p:strVal val="#ppt_x"/>
                                          </p:val>
                                        </p:tav>
                                      </p:tavLst>
                                    </p:anim>
                                    <p:anim calcmode="lin" valueType="num">
                                      <p:cBhvr>
                                        <p:cTn id="9" dur="100" fill="hold"/>
                                        <p:tgtEl>
                                          <p:spTgt spid="3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10"/>
                                        </p:tgtEl>
                                        <p:attrNameLst>
                                          <p:attrName>style.visibility</p:attrName>
                                        </p:attrNameLst>
                                      </p:cBhvr>
                                      <p:to>
                                        <p:strVal val="visible"/>
                                      </p:to>
                                    </p:set>
                                    <p:anim calcmode="lin" valueType="num">
                                      <p:cBhvr additive="base">
                                        <p:cTn id="14" dur="100" fill="hold"/>
                                        <p:tgtEl>
                                          <p:spTgt spid="310"/>
                                        </p:tgtEl>
                                        <p:attrNameLst>
                                          <p:attrName>ppt_x</p:attrName>
                                        </p:attrNameLst>
                                      </p:cBhvr>
                                      <p:tavLst>
                                        <p:tav tm="0">
                                          <p:val>
                                            <p:strVal val="0-#ppt_w/2"/>
                                          </p:val>
                                        </p:tav>
                                        <p:tav tm="100000">
                                          <p:val>
                                            <p:strVal val="#ppt_x"/>
                                          </p:val>
                                        </p:tav>
                                      </p:tavLst>
                                    </p:anim>
                                    <p:anim calcmode="lin" valueType="num">
                                      <p:cBhvr additive="base">
                                        <p:cTn id="15" dur="100" fill="hold"/>
                                        <p:tgtEl>
                                          <p:spTgt spid="3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nodeType="clickEffect">
                                  <p:stCondLst>
                                    <p:cond delay="0"/>
                                  </p:stCondLst>
                                  <p:childTnLst>
                                    <p:set>
                                      <p:cBhvr>
                                        <p:cTn id="19" dur="1" fill="hold">
                                          <p:stCondLst>
                                            <p:cond delay="0"/>
                                          </p:stCondLst>
                                        </p:cTn>
                                        <p:tgtEl>
                                          <p:spTgt spid="306"/>
                                        </p:tgtEl>
                                        <p:attrNameLst>
                                          <p:attrName>style.visibility</p:attrName>
                                        </p:attrNameLst>
                                      </p:cBhvr>
                                      <p:to>
                                        <p:strVal val="visible"/>
                                      </p:to>
                                    </p:set>
                                    <p:anim calcmode="lin" valueType="num">
                                      <p:cBhvr additive="base">
                                        <p:cTn id="20" dur="100" fill="hold"/>
                                        <p:tgtEl>
                                          <p:spTgt spid="306"/>
                                        </p:tgtEl>
                                        <p:attrNameLst>
                                          <p:attrName>ppt_x</p:attrName>
                                        </p:attrNameLst>
                                      </p:cBhvr>
                                      <p:tavLst>
                                        <p:tav tm="0">
                                          <p:val>
                                            <p:strVal val="0-#ppt_w/2"/>
                                          </p:val>
                                        </p:tav>
                                        <p:tav tm="100000">
                                          <p:val>
                                            <p:strVal val="#ppt_x"/>
                                          </p:val>
                                        </p:tav>
                                      </p:tavLst>
                                    </p:anim>
                                    <p:anim calcmode="lin" valueType="num">
                                      <p:cBhvr additive="base">
                                        <p:cTn id="21" dur="100" fill="hold"/>
                                        <p:tgtEl>
                                          <p:spTgt spid="306"/>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3" fill="hold" nodeType="clickEffect">
                                  <p:stCondLst>
                                    <p:cond delay="0"/>
                                  </p:stCondLst>
                                  <p:childTnLst>
                                    <p:set>
                                      <p:cBhvr>
                                        <p:cTn id="25" dur="1" fill="hold">
                                          <p:stCondLst>
                                            <p:cond delay="0"/>
                                          </p:stCondLst>
                                        </p:cTn>
                                        <p:tgtEl>
                                          <p:spTgt spid="307"/>
                                        </p:tgtEl>
                                        <p:attrNameLst>
                                          <p:attrName>style.visibility</p:attrName>
                                        </p:attrNameLst>
                                      </p:cBhvr>
                                      <p:to>
                                        <p:strVal val="visible"/>
                                      </p:to>
                                    </p:set>
                                    <p:anim calcmode="lin" valueType="num">
                                      <p:cBhvr additive="base">
                                        <p:cTn id="26" dur="100" fill="hold"/>
                                        <p:tgtEl>
                                          <p:spTgt spid="307"/>
                                        </p:tgtEl>
                                        <p:attrNameLst>
                                          <p:attrName>ppt_x</p:attrName>
                                        </p:attrNameLst>
                                      </p:cBhvr>
                                      <p:tavLst>
                                        <p:tav tm="0">
                                          <p:val>
                                            <p:strVal val="1+#ppt_w/2"/>
                                          </p:val>
                                        </p:tav>
                                        <p:tav tm="100000">
                                          <p:val>
                                            <p:strVal val="#ppt_x"/>
                                          </p:val>
                                        </p:tav>
                                      </p:tavLst>
                                    </p:anim>
                                    <p:anim calcmode="lin" valueType="num">
                                      <p:cBhvr additive="base">
                                        <p:cTn id="27" dur="100" fill="hold"/>
                                        <p:tgtEl>
                                          <p:spTgt spid="30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305"/>
                                        </p:tgtEl>
                                        <p:attrNameLst>
                                          <p:attrName>style.visibility</p:attrName>
                                        </p:attrNameLst>
                                      </p:cBhvr>
                                      <p:to>
                                        <p:strVal val="visible"/>
                                      </p:to>
                                    </p:set>
                                    <p:anim calcmode="lin" valueType="num">
                                      <p:cBhvr additive="base">
                                        <p:cTn id="32" dur="100" fill="hold"/>
                                        <p:tgtEl>
                                          <p:spTgt spid="305"/>
                                        </p:tgtEl>
                                        <p:attrNameLst>
                                          <p:attrName>ppt_x</p:attrName>
                                        </p:attrNameLst>
                                      </p:cBhvr>
                                      <p:tavLst>
                                        <p:tav tm="0">
                                          <p:val>
                                            <p:strVal val="1+#ppt_w/2"/>
                                          </p:val>
                                        </p:tav>
                                        <p:tav tm="100000">
                                          <p:val>
                                            <p:strVal val="#ppt_x"/>
                                          </p:val>
                                        </p:tav>
                                      </p:tavLst>
                                    </p:anim>
                                    <p:anim calcmode="lin" valueType="num">
                                      <p:cBhvr additive="base">
                                        <p:cTn id="33" dur="100" fill="hold"/>
                                        <p:tgtEl>
                                          <p:spTgt spid="305"/>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08"/>
                                        </p:tgtEl>
                                        <p:attrNameLst>
                                          <p:attrName>style.visibility</p:attrName>
                                        </p:attrNameLst>
                                      </p:cBhvr>
                                      <p:to>
                                        <p:strVal val="visible"/>
                                      </p:to>
                                    </p:set>
                                    <p:animEffect transition="in" filter="fade">
                                      <p:cBhvr>
                                        <p:cTn id="38" dur="100"/>
                                        <p:tgtEl>
                                          <p:spTgt spid="308"/>
                                        </p:tgtEl>
                                      </p:cBhvr>
                                    </p:animEffect>
                                    <p:anim calcmode="lin" valueType="num">
                                      <p:cBhvr>
                                        <p:cTn id="39" dur="100" fill="hold"/>
                                        <p:tgtEl>
                                          <p:spTgt spid="308"/>
                                        </p:tgtEl>
                                        <p:attrNameLst>
                                          <p:attrName>ppt_x</p:attrName>
                                        </p:attrNameLst>
                                      </p:cBhvr>
                                      <p:tavLst>
                                        <p:tav tm="0">
                                          <p:val>
                                            <p:strVal val="#ppt_x"/>
                                          </p:val>
                                        </p:tav>
                                        <p:tav tm="100000">
                                          <p:val>
                                            <p:strVal val="#ppt_x"/>
                                          </p:val>
                                        </p:tav>
                                      </p:tavLst>
                                    </p:anim>
                                    <p:anim calcmode="lin" valueType="num">
                                      <p:cBhvr>
                                        <p:cTn id="40" dur="100" fill="hold"/>
                                        <p:tgtEl>
                                          <p:spTgt spid="3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9" name="Google Shape;359;p20"/>
          <p:cNvSpPr/>
          <p:nvPr/>
        </p:nvSpPr>
        <p:spPr>
          <a:xfrm>
            <a:off x="2493680" y="338651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49484" y="338611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259513" y="317224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229892" y="346621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171287" y="387799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242807" y="304171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258876" y="396494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347740" y="367191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347740" y="326047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435296" y="396494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259513" y="414357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435933" y="414357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259513" y="432002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435933" y="432002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318421" y="452479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337643" y="355440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526291" y="338512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4887239" y="480812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180864" y="479152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696255" y="390607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734683" y="395334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027758" y="370182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2915494" y="389368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2889057" y="401989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2972195" y="410394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313132" y="422723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408707" y="432998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408707" y="446688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409840" y="460381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408707" y="474106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581245" y="433025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581245" y="446680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569482" y="460385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568740" y="474130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307412" y="410758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083005" y="410394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2971626" y="426819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082688" y="426819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2972195" y="443659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083289" y="443659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2972195" y="460293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083005" y="460293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2971626" y="476715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082688" y="476715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842078" y="395334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3949521" y="395334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734683" y="405161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842078" y="405161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3949521" y="405161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734683" y="414987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842078" y="414987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3949521" y="414987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734683" y="424814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842078" y="424814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949521" y="424814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734683" y="434639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842078" y="434639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949521" y="434639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734683" y="444468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842078" y="444468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949521" y="444468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734683" y="454295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842078" y="454295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949521" y="454295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734683" y="464120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842078" y="464120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949521" y="464120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734683" y="473947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842078" y="473947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949521" y="473947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734683" y="483776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842078" y="483776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3949521" y="483776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734683" y="463557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842078" y="463557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3949521" y="463557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734683" y="384702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460502" y="378878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498897" y="383605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606292" y="383605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713719" y="383605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498897" y="392886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606292" y="392886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713719" y="392886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498897" y="402164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606292" y="402164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713719" y="402164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498897" y="411446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606292" y="411446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713719" y="411446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498897" y="420729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800946" y="402878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679383" y="415035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772329" y="448375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773644" y="436257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772329" y="424132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772329" y="460497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772329" y="472653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772329" y="484774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3972546" y="424132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3972546" y="436257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3972546" y="448378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3972546" y="460500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3972546" y="472653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3972546" y="484778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606292" y="420729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713719" y="420729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498897" y="430011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606292" y="430011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713719" y="430011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498897" y="439289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606292" y="439289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713719" y="439289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498897" y="448570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606292" y="448570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713719" y="448570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498897" y="457852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606292" y="457852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3719" y="457852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498897" y="461575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606292" y="461575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713719" y="461575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498897" y="471324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606292" y="471324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713719" y="471324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498897" y="481937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606292" y="481937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713719" y="481937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080051" y="377091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144763" y="384333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239267" y="384333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333739" y="384333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4860532" y="341533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006355" y="357180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113798" y="368098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898928" y="379015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113798" y="379015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4898928" y="389935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006355" y="389935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113798" y="389935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4898928" y="400853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006355" y="400853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113798" y="400853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4898928" y="411772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006355" y="411772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113798" y="411772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898928" y="422690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006355" y="422690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113798" y="422690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4898928" y="433610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006355" y="433610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113798" y="433610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4898928" y="444528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006355" y="444528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113798" y="444528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4898928" y="455448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006355" y="455448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113798" y="455448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4898928" y="466366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006355" y="466366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113798" y="466366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4898928" y="477285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006355" y="477285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113798" y="477285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287149" y="297642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305625" y="314507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347771" y="319225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455182" y="319225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562609" y="319225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347771" y="329596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455182" y="329596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562609" y="329596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347771" y="339970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455182" y="339970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62609" y="339970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347771" y="350341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455182" y="350341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562609" y="350341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347771" y="360715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455182" y="360715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562609" y="360715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347771" y="371086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455182" y="371086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562609" y="371086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347771" y="381460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455182" y="381460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562609" y="381460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347771" y="391834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455182" y="391834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562609" y="391834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347771" y="402205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455182" y="402205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562609" y="402205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347771" y="412579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455182" y="412579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562609" y="412579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347771" y="422950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455182" y="422950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562609" y="422950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347771" y="433324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455182" y="433324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562609" y="433324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347771" y="443695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455182" y="443695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562609" y="443695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347771" y="454069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455182" y="454069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562609" y="454069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347771" y="464443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455182" y="464443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562609" y="464443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347771" y="474814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455182" y="474814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562609" y="474814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347771" y="485189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455182" y="485189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562609" y="485189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344021" y="303163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451464" y="303163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558858" y="303163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784557" y="503976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796382" y="500698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272176" y="444799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272176" y="503232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459641" y="479967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202966" y="443419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488799" y="460409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377654" y="486521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407803" y="481537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377654" y="489380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377654" y="492720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377654" y="496058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377654" y="499401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623631" y="486521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653763" y="480990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623631" y="489380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623631" y="492720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623631" y="496058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623631" y="499401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148882" y="502545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4966725" y="442895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4966725" y="503162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106362" y="479167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4896070" y="441781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464749" y="497001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105712" y="427111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259815" y="451968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405183" y="393362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586901" y="423239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579385" y="514350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108646" y="446340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230132" y="465961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774146" y="448790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4883228" y="467504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540784" y="468546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621455" y="481554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325091" y="456729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427988" y="473326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609429" y="442882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723244" y="465510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5886503" y="419201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030150" y="442812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113798" y="357180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006355" y="346261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113798" y="346261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4898928" y="346261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4898928" y="357180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4898928" y="368098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006355" y="368098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006355" y="379015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1" name="Google Shape;140;p15">
            <a:extLst>
              <a:ext uri="{FF2B5EF4-FFF2-40B4-BE49-F238E27FC236}">
                <a16:creationId xmlns:a16="http://schemas.microsoft.com/office/drawing/2014/main" id="{F3810205-5DA3-4BCE-9C7F-D93F895D7F4E}"/>
              </a:ext>
            </a:extLst>
          </p:cNvPr>
          <p:cNvSpPr txBox="1">
            <a:spLocks noGrp="1"/>
          </p:cNvSpPr>
          <p:nvPr>
            <p:ph type="ctrTitle"/>
          </p:nvPr>
        </p:nvSpPr>
        <p:spPr>
          <a:xfrm>
            <a:off x="1692000" y="1110635"/>
            <a:ext cx="576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More Features to include?</a:t>
            </a:r>
            <a:endParaRPr sz="3200" b="1" dirty="0">
              <a:solidFill>
                <a:srgbClr val="434343"/>
              </a:solidFill>
            </a:endParaRPr>
          </a:p>
        </p:txBody>
      </p:sp>
      <p:sp>
        <p:nvSpPr>
          <p:cNvPr id="283" name="Google Shape;140;p15">
            <a:extLst>
              <a:ext uri="{FF2B5EF4-FFF2-40B4-BE49-F238E27FC236}">
                <a16:creationId xmlns:a16="http://schemas.microsoft.com/office/drawing/2014/main" id="{3F28F7AB-0607-4FA8-8960-B306B871ED79}"/>
              </a:ext>
            </a:extLst>
          </p:cNvPr>
          <p:cNvSpPr txBox="1">
            <a:spLocks/>
          </p:cNvSpPr>
          <p:nvPr/>
        </p:nvSpPr>
        <p:spPr>
          <a:xfrm>
            <a:off x="2412000" y="1785181"/>
            <a:ext cx="4320000" cy="9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Number of bedroom(s)</a:t>
            </a:r>
          </a:p>
          <a:p>
            <a:pPr>
              <a:buFont typeface="Arial" panose="020B0604020202020204" pitchFamily="34" charset="0"/>
              <a:buChar char="•"/>
            </a:pPr>
            <a:r>
              <a:rPr lang="en-US" dirty="0"/>
              <a:t>Number of bathroom(s)</a:t>
            </a:r>
          </a:p>
          <a:p>
            <a:endParaRPr lang="en-US" dirty="0"/>
          </a:p>
          <a:p>
            <a:endParaRPr lang="en-US" dirty="0"/>
          </a:p>
        </p:txBody>
      </p:sp>
      <p:sp>
        <p:nvSpPr>
          <p:cNvPr id="277" name="TextBox 276">
            <a:extLst>
              <a:ext uri="{FF2B5EF4-FFF2-40B4-BE49-F238E27FC236}">
                <a16:creationId xmlns:a16="http://schemas.microsoft.com/office/drawing/2014/main" id="{08161FA6-B835-498B-AEF6-2E3ADC6E6B2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289623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81" name="Google Shape;140;p15">
            <a:extLst>
              <a:ext uri="{FF2B5EF4-FFF2-40B4-BE49-F238E27FC236}">
                <a16:creationId xmlns:a16="http://schemas.microsoft.com/office/drawing/2014/main" id="{F3810205-5DA3-4BCE-9C7F-D93F895D7F4E}"/>
              </a:ext>
            </a:extLst>
          </p:cNvPr>
          <p:cNvSpPr txBox="1">
            <a:spLocks noGrp="1"/>
          </p:cNvSpPr>
          <p:nvPr>
            <p:ph type="ctrTitle"/>
          </p:nvPr>
        </p:nvSpPr>
        <p:spPr>
          <a:xfrm>
            <a:off x="1692000" y="1110635"/>
            <a:ext cx="576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t>Completed Features List</a:t>
            </a:r>
            <a:endParaRPr sz="3200" b="1" dirty="0">
              <a:solidFill>
                <a:srgbClr val="434343"/>
              </a:solidFill>
            </a:endParaRPr>
          </a:p>
        </p:txBody>
      </p:sp>
      <p:sp>
        <p:nvSpPr>
          <p:cNvPr id="277" name="TextBox 276">
            <a:extLst>
              <a:ext uri="{FF2B5EF4-FFF2-40B4-BE49-F238E27FC236}">
                <a16:creationId xmlns:a16="http://schemas.microsoft.com/office/drawing/2014/main" id="{08161FA6-B835-498B-AEF6-2E3ADC6E6B2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
        <p:nvSpPr>
          <p:cNvPr id="280" name="TextBox 279">
            <a:extLst>
              <a:ext uri="{FF2B5EF4-FFF2-40B4-BE49-F238E27FC236}">
                <a16:creationId xmlns:a16="http://schemas.microsoft.com/office/drawing/2014/main" id="{A8500FE4-CA37-4129-AF68-A283F684ECD0}"/>
              </a:ext>
            </a:extLst>
          </p:cNvPr>
          <p:cNvSpPr txBox="1"/>
          <p:nvPr/>
        </p:nvSpPr>
        <p:spPr>
          <a:xfrm>
            <a:off x="1152000" y="1758635"/>
            <a:ext cx="6840000" cy="2160000"/>
          </a:xfrm>
          <a:prstGeom prst="rect">
            <a:avLst/>
          </a:prstGeom>
          <a:noFill/>
        </p:spPr>
        <p:txBody>
          <a:bodyPr wrap="square">
            <a:spAutoFit/>
          </a:bodyPr>
          <a:lstStyle/>
          <a:p>
            <a:pPr marL="900000" indent="-342900" algn="just">
              <a:lnSpc>
                <a:spcPct val="107000"/>
              </a:lnSpc>
              <a:buFont typeface="+mj-lt"/>
              <a:buAutoNum type="arabicPeriod"/>
            </a:pPr>
            <a:r>
              <a:rPr lang="en-SG" sz="1400" dirty="0"/>
              <a:t>Month			10. Distance to MRT</a:t>
            </a:r>
          </a:p>
          <a:p>
            <a:pPr marL="900000" indent="-342900" algn="just">
              <a:lnSpc>
                <a:spcPct val="107000"/>
              </a:lnSpc>
              <a:buFont typeface="+mj-lt"/>
              <a:buAutoNum type="arabicPeriod"/>
            </a:pPr>
            <a:r>
              <a:rPr lang="en-SG" dirty="0"/>
              <a:t>Year			11. Distance to shopping mall</a:t>
            </a:r>
            <a:endParaRPr lang="en-SG" sz="1400" dirty="0"/>
          </a:p>
          <a:p>
            <a:pPr marL="900000" indent="-342900" algn="just">
              <a:lnSpc>
                <a:spcPct val="107000"/>
              </a:lnSpc>
              <a:buFont typeface="+mj-lt"/>
              <a:buAutoNum type="arabicPeriod"/>
            </a:pPr>
            <a:r>
              <a:rPr lang="en-SG" sz="1400" dirty="0"/>
              <a:t>Town			12. Distance to hawker centre</a:t>
            </a:r>
          </a:p>
          <a:p>
            <a:pPr marL="900000" lvl="0" indent="-342900" algn="just">
              <a:lnSpc>
                <a:spcPct val="107000"/>
              </a:lnSpc>
              <a:buFont typeface="+mj-lt"/>
              <a:buAutoNum type="arabicPeriod"/>
            </a:pPr>
            <a:r>
              <a:rPr lang="en-SG" sz="1400" dirty="0"/>
              <a:t>Flat type			13. </a:t>
            </a:r>
            <a:r>
              <a:rPr lang="en-SG" dirty="0"/>
              <a:t>Distance to </a:t>
            </a:r>
            <a:r>
              <a:rPr lang="en-SG" sz="1400" dirty="0"/>
              <a:t>childcare centre</a:t>
            </a:r>
          </a:p>
          <a:p>
            <a:pPr marL="900000" indent="-342900" algn="just">
              <a:lnSpc>
                <a:spcPct val="107000"/>
              </a:lnSpc>
              <a:buFont typeface="+mj-lt"/>
              <a:buAutoNum type="arabicPeriod"/>
            </a:pPr>
            <a:r>
              <a:rPr lang="en-SG" sz="1400" dirty="0"/>
              <a:t>Floor area			14. </a:t>
            </a:r>
            <a:r>
              <a:rPr lang="en-SG" dirty="0"/>
              <a:t>Distance to </a:t>
            </a:r>
            <a:r>
              <a:rPr lang="en-SG" sz="1400" dirty="0"/>
              <a:t>city</a:t>
            </a:r>
          </a:p>
          <a:p>
            <a:pPr marL="900000" indent="-342900" algn="just">
              <a:lnSpc>
                <a:spcPct val="107000"/>
              </a:lnSpc>
              <a:buFont typeface="+mj-lt"/>
              <a:buAutoNum type="arabicPeriod"/>
            </a:pPr>
            <a:r>
              <a:rPr lang="en-SG" sz="1400" dirty="0"/>
              <a:t>Flat model			15. </a:t>
            </a:r>
            <a:r>
              <a:rPr lang="en-SG" dirty="0"/>
              <a:t>Distance to </a:t>
            </a:r>
            <a:r>
              <a:rPr lang="en-SG" sz="1400" dirty="0"/>
              <a:t>primary school</a:t>
            </a:r>
          </a:p>
          <a:p>
            <a:pPr marL="900000" indent="-342900" algn="just">
              <a:lnSpc>
                <a:spcPct val="107000"/>
              </a:lnSpc>
              <a:buFont typeface="+mj-lt"/>
              <a:buAutoNum type="arabicPeriod"/>
            </a:pPr>
            <a:r>
              <a:rPr lang="en-SG" dirty="0"/>
              <a:t>Lease commence date		16. Bedroom</a:t>
            </a:r>
            <a:endParaRPr lang="en-SG" sz="1400" dirty="0"/>
          </a:p>
          <a:p>
            <a:pPr marL="900000" indent="-342900" algn="just">
              <a:lnSpc>
                <a:spcPct val="107000"/>
              </a:lnSpc>
              <a:buFont typeface="+mj-lt"/>
              <a:buAutoNum type="arabicPeriod"/>
            </a:pPr>
            <a:r>
              <a:rPr lang="en-SG" sz="1400" dirty="0"/>
              <a:t>Mean floor			17. Bathroom</a:t>
            </a:r>
          </a:p>
          <a:p>
            <a:pPr marL="900000" indent="-342900" algn="just">
              <a:lnSpc>
                <a:spcPct val="107000"/>
              </a:lnSpc>
              <a:buFont typeface="+mj-lt"/>
              <a:buAutoNum type="arabicPeriod"/>
            </a:pPr>
            <a:r>
              <a:rPr lang="en-SG" dirty="0"/>
              <a:t>Remaining year		18. Resale price (target variable)	</a:t>
            </a:r>
          </a:p>
        </p:txBody>
      </p:sp>
      <p:grpSp>
        <p:nvGrpSpPr>
          <p:cNvPr id="278" name="Google Shape;142;p15">
            <a:extLst>
              <a:ext uri="{FF2B5EF4-FFF2-40B4-BE49-F238E27FC236}">
                <a16:creationId xmlns:a16="http://schemas.microsoft.com/office/drawing/2014/main" id="{C555BFFA-CF01-41F7-AC24-E5FCB1CC52F9}"/>
              </a:ext>
            </a:extLst>
          </p:cNvPr>
          <p:cNvGrpSpPr/>
          <p:nvPr/>
        </p:nvGrpSpPr>
        <p:grpSpPr>
          <a:xfrm>
            <a:off x="732897" y="3061489"/>
            <a:ext cx="927302" cy="2083860"/>
            <a:chOff x="2449930" y="2556776"/>
            <a:chExt cx="1339065" cy="3009185"/>
          </a:xfrm>
        </p:grpSpPr>
        <p:sp>
          <p:nvSpPr>
            <p:cNvPr id="282" name="Google Shape;143;p15">
              <a:extLst>
                <a:ext uri="{FF2B5EF4-FFF2-40B4-BE49-F238E27FC236}">
                  <a16:creationId xmlns:a16="http://schemas.microsoft.com/office/drawing/2014/main" id="{733DB55E-7B62-4717-BABF-C8094AB2D7AA}"/>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4;p15">
              <a:extLst>
                <a:ext uri="{FF2B5EF4-FFF2-40B4-BE49-F238E27FC236}">
                  <a16:creationId xmlns:a16="http://schemas.microsoft.com/office/drawing/2014/main" id="{12FD114E-5D55-4D34-8346-BD2D806943FA}"/>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145;p15">
            <a:extLst>
              <a:ext uri="{FF2B5EF4-FFF2-40B4-BE49-F238E27FC236}">
                <a16:creationId xmlns:a16="http://schemas.microsoft.com/office/drawing/2014/main" id="{7D12B529-5A04-425F-A722-76A8C873DAA2}"/>
              </a:ext>
            </a:extLst>
          </p:cNvPr>
          <p:cNvGrpSpPr/>
          <p:nvPr/>
        </p:nvGrpSpPr>
        <p:grpSpPr>
          <a:xfrm>
            <a:off x="-2" y="3431292"/>
            <a:ext cx="1282408" cy="1701863"/>
            <a:chOff x="1231043" y="3326737"/>
            <a:chExt cx="1851853" cy="2457564"/>
          </a:xfrm>
        </p:grpSpPr>
        <p:sp>
          <p:nvSpPr>
            <p:cNvPr id="286" name="Google Shape;146;p15">
              <a:extLst>
                <a:ext uri="{FF2B5EF4-FFF2-40B4-BE49-F238E27FC236}">
                  <a16:creationId xmlns:a16="http://schemas.microsoft.com/office/drawing/2014/main" id="{D9F5CF28-3C26-4868-AE0C-FE9E2FC8DA40}"/>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7;p15">
              <a:extLst>
                <a:ext uri="{FF2B5EF4-FFF2-40B4-BE49-F238E27FC236}">
                  <a16:creationId xmlns:a16="http://schemas.microsoft.com/office/drawing/2014/main" id="{3BC8F697-BECD-4491-BAAB-65E9D5208C35}"/>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592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1A69A9A-ED02-4B17-AD4A-87978F6DDF93}"/>
              </a:ext>
            </a:extLst>
          </p:cNvPr>
          <p:cNvPicPr>
            <a:picLocks noChangeAspect="1"/>
          </p:cNvPicPr>
          <p:nvPr/>
        </p:nvPicPr>
        <p:blipFill>
          <a:blip r:embed="rId3"/>
          <a:stretch>
            <a:fillRect/>
          </a:stretch>
        </p:blipFill>
        <p:spPr>
          <a:xfrm>
            <a:off x="184971" y="996775"/>
            <a:ext cx="4619625" cy="2057400"/>
          </a:xfrm>
          <a:prstGeom prst="rect">
            <a:avLst/>
          </a:prstGeom>
        </p:spPr>
      </p:pic>
      <p:sp>
        <p:nvSpPr>
          <p:cNvPr id="2" name="Title 1">
            <a:extLst>
              <a:ext uri="{FF2B5EF4-FFF2-40B4-BE49-F238E27FC236}">
                <a16:creationId xmlns:a16="http://schemas.microsoft.com/office/drawing/2014/main" id="{A735438D-EC8A-4B59-BF46-0DA7EF34DFA4}"/>
              </a:ext>
            </a:extLst>
          </p:cNvPr>
          <p:cNvSpPr>
            <a:spLocks noGrp="1"/>
          </p:cNvSpPr>
          <p:nvPr>
            <p:ph type="ctrTitle"/>
          </p:nvPr>
        </p:nvSpPr>
        <p:spPr>
          <a:xfrm>
            <a:off x="1278000" y="0"/>
            <a:ext cx="6588000" cy="720000"/>
          </a:xfrm>
          <a:noFill/>
          <a:ln>
            <a:noFill/>
          </a:ln>
        </p:spPr>
        <p:txBody>
          <a:bodyPr spcFirstLastPara="1" wrap="square" lIns="91425" tIns="91425" rIns="91425" bIns="91425" anchor="ctr" anchorCtr="0">
            <a:noAutofit/>
          </a:bodyPr>
          <a:lstStyle/>
          <a:p>
            <a:pPr>
              <a:buClr>
                <a:srgbClr val="434343"/>
              </a:buClr>
              <a:buSzPts val="2800"/>
            </a:pPr>
            <a:r>
              <a:rPr lang="en-US" sz="3200" b="1" dirty="0">
                <a:solidFill>
                  <a:srgbClr val="434343"/>
                </a:solidFill>
              </a:rPr>
              <a:t>1. Numeric Feature: Floor Area</a:t>
            </a:r>
            <a:endParaRPr lang="en-SG" sz="3200" b="1" dirty="0">
              <a:solidFill>
                <a:srgbClr val="434343"/>
              </a:solidFill>
            </a:endParaRPr>
          </a:p>
        </p:txBody>
      </p:sp>
      <p:grpSp>
        <p:nvGrpSpPr>
          <p:cNvPr id="3" name="Google Shape;174;p16">
            <a:extLst>
              <a:ext uri="{FF2B5EF4-FFF2-40B4-BE49-F238E27FC236}">
                <a16:creationId xmlns:a16="http://schemas.microsoft.com/office/drawing/2014/main" id="{87412343-B0F7-4992-9980-078756AE85D1}"/>
              </a:ext>
            </a:extLst>
          </p:cNvPr>
          <p:cNvGrpSpPr/>
          <p:nvPr/>
        </p:nvGrpSpPr>
        <p:grpSpPr>
          <a:xfrm>
            <a:off x="8115346" y="2909274"/>
            <a:ext cx="1038447" cy="2176554"/>
            <a:chOff x="2106350" y="2477950"/>
            <a:chExt cx="872425" cy="1828576"/>
          </a:xfrm>
        </p:grpSpPr>
        <p:sp>
          <p:nvSpPr>
            <p:cNvPr id="4" name="Google Shape;175;p16">
              <a:extLst>
                <a:ext uri="{FF2B5EF4-FFF2-40B4-BE49-F238E27FC236}">
                  <a16:creationId xmlns:a16="http://schemas.microsoft.com/office/drawing/2014/main" id="{0E1E6954-6FB4-4CC8-8753-6104D141C567}"/>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6;p16">
              <a:extLst>
                <a:ext uri="{FF2B5EF4-FFF2-40B4-BE49-F238E27FC236}">
                  <a16:creationId xmlns:a16="http://schemas.microsoft.com/office/drawing/2014/main" id="{FD665F93-62A7-499A-9A49-F9887C68669F}"/>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77;p16">
            <a:extLst>
              <a:ext uri="{FF2B5EF4-FFF2-40B4-BE49-F238E27FC236}">
                <a16:creationId xmlns:a16="http://schemas.microsoft.com/office/drawing/2014/main" id="{32D228A9-510D-4CDD-9942-A147B12BF8AC}"/>
              </a:ext>
            </a:extLst>
          </p:cNvPr>
          <p:cNvGrpSpPr/>
          <p:nvPr/>
        </p:nvGrpSpPr>
        <p:grpSpPr>
          <a:xfrm>
            <a:off x="7970618" y="3864491"/>
            <a:ext cx="755602" cy="1299808"/>
            <a:chOff x="5609750" y="3138575"/>
            <a:chExt cx="634800" cy="1092000"/>
          </a:xfrm>
        </p:grpSpPr>
        <p:sp>
          <p:nvSpPr>
            <p:cNvPr id="7" name="Google Shape;178;p16">
              <a:extLst>
                <a:ext uri="{FF2B5EF4-FFF2-40B4-BE49-F238E27FC236}">
                  <a16:creationId xmlns:a16="http://schemas.microsoft.com/office/drawing/2014/main" id="{6B4A4662-3DB9-49DB-B5DB-5595CB7774C4}"/>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9;p16">
              <a:extLst>
                <a:ext uri="{FF2B5EF4-FFF2-40B4-BE49-F238E27FC236}">
                  <a16:creationId xmlns:a16="http://schemas.microsoft.com/office/drawing/2014/main" id="{5C431C9D-3793-49FD-A78C-C7D4A0A674DB}"/>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B3D09E81-6969-44C6-A74C-5D36F2FCF004}"/>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3" name="TextBox 12">
            <a:extLst>
              <a:ext uri="{FF2B5EF4-FFF2-40B4-BE49-F238E27FC236}">
                <a16:creationId xmlns:a16="http://schemas.microsoft.com/office/drawing/2014/main" id="{298521DF-4A0E-4F14-86F9-95FDB6A0F28B}"/>
              </a:ext>
            </a:extLst>
          </p:cNvPr>
          <p:cNvSpPr txBox="1"/>
          <p:nvPr/>
        </p:nvSpPr>
        <p:spPr>
          <a:xfrm>
            <a:off x="4775773" y="1764571"/>
            <a:ext cx="3368396" cy="6480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There are some outliers identified.</a:t>
            </a:r>
          </a:p>
        </p:txBody>
      </p:sp>
      <p:sp>
        <p:nvSpPr>
          <p:cNvPr id="16" name="Oval 15">
            <a:extLst>
              <a:ext uri="{FF2B5EF4-FFF2-40B4-BE49-F238E27FC236}">
                <a16:creationId xmlns:a16="http://schemas.microsoft.com/office/drawing/2014/main" id="{C748AD64-2F71-4B15-A011-677606D7B421}"/>
              </a:ext>
            </a:extLst>
          </p:cNvPr>
          <p:cNvSpPr/>
          <p:nvPr/>
        </p:nvSpPr>
        <p:spPr>
          <a:xfrm>
            <a:off x="3780971" y="1198071"/>
            <a:ext cx="1022633" cy="906501"/>
          </a:xfrm>
          <a:prstGeom prst="ellipse">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G"/>
          </a:p>
        </p:txBody>
      </p:sp>
      <p:cxnSp>
        <p:nvCxnSpPr>
          <p:cNvPr id="18" name="Straight Arrow Connector 17">
            <a:extLst>
              <a:ext uri="{FF2B5EF4-FFF2-40B4-BE49-F238E27FC236}">
                <a16:creationId xmlns:a16="http://schemas.microsoft.com/office/drawing/2014/main" id="{FF899C9F-B8A2-4528-93DB-2371875D495C}"/>
              </a:ext>
            </a:extLst>
          </p:cNvPr>
          <p:cNvCxnSpPr>
            <a:cxnSpLocks/>
            <a:stCxn id="16" idx="4"/>
          </p:cNvCxnSpPr>
          <p:nvPr/>
        </p:nvCxnSpPr>
        <p:spPr>
          <a:xfrm flipH="1">
            <a:off x="4100286" y="2104572"/>
            <a:ext cx="192002" cy="246744"/>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E752BA8-7CDC-45F0-9838-5182614157B0}"/>
              </a:ext>
            </a:extLst>
          </p:cNvPr>
          <p:cNvSpPr txBox="1"/>
          <p:nvPr/>
        </p:nvSpPr>
        <p:spPr>
          <a:xfrm>
            <a:off x="3514475" y="2351316"/>
            <a:ext cx="1023823" cy="323165"/>
          </a:xfrm>
          <a:prstGeom prst="rect">
            <a:avLst/>
          </a:prstGeom>
          <a:noFill/>
        </p:spPr>
        <p:txBody>
          <a:bodyPr wrap="square" rtlCol="0">
            <a:spAutoFit/>
          </a:bodyPr>
          <a:lstStyle/>
          <a:p>
            <a:r>
              <a:rPr lang="en-US" sz="1500" dirty="0">
                <a:solidFill>
                  <a:srgbClr val="434343"/>
                </a:solidFill>
                <a:latin typeface="Montserrat ExtraBold" panose="020B0604020202020204" charset="0"/>
                <a:ea typeface="EB Garamond"/>
                <a:cs typeface="Calibri" panose="020F0502020204030204" pitchFamily="34" charset="0"/>
              </a:rPr>
              <a:t>Outliers</a:t>
            </a:r>
            <a:endParaRPr lang="en-SG" sz="1500" dirty="0">
              <a:solidFill>
                <a:srgbClr val="434343"/>
              </a:solidFill>
              <a:latin typeface="Montserrat ExtraBold" panose="020B0604020202020204" charset="0"/>
              <a:ea typeface="EB Garamond"/>
              <a:cs typeface="Calibri" panose="020F0502020204030204" pitchFamily="34" charset="0"/>
            </a:endParaRPr>
          </a:p>
        </p:txBody>
      </p:sp>
      <p:pic>
        <p:nvPicPr>
          <p:cNvPr id="23" name="Picture 22">
            <a:extLst>
              <a:ext uri="{FF2B5EF4-FFF2-40B4-BE49-F238E27FC236}">
                <a16:creationId xmlns:a16="http://schemas.microsoft.com/office/drawing/2014/main" id="{2C5C13EF-9B62-41F2-95FF-677CBDA4EF8B}"/>
              </a:ext>
            </a:extLst>
          </p:cNvPr>
          <p:cNvPicPr>
            <a:picLocks noChangeAspect="1"/>
          </p:cNvPicPr>
          <p:nvPr/>
        </p:nvPicPr>
        <p:blipFill>
          <a:blip r:embed="rId4"/>
          <a:stretch>
            <a:fillRect/>
          </a:stretch>
        </p:blipFill>
        <p:spPr>
          <a:xfrm>
            <a:off x="184971" y="3126622"/>
            <a:ext cx="4528277" cy="2009481"/>
          </a:xfrm>
          <a:prstGeom prst="rect">
            <a:avLst/>
          </a:prstGeom>
        </p:spPr>
      </p:pic>
      <p:sp>
        <p:nvSpPr>
          <p:cNvPr id="26" name="TextBox 25">
            <a:extLst>
              <a:ext uri="{FF2B5EF4-FFF2-40B4-BE49-F238E27FC236}">
                <a16:creationId xmlns:a16="http://schemas.microsoft.com/office/drawing/2014/main" id="{7F9EE419-FFD4-47A0-86E4-1165346D6E8B}"/>
              </a:ext>
            </a:extLst>
          </p:cNvPr>
          <p:cNvSpPr txBox="1"/>
          <p:nvPr/>
        </p:nvSpPr>
        <p:spPr>
          <a:xfrm>
            <a:off x="4803604" y="3126622"/>
            <a:ext cx="3368396" cy="1030925"/>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Floor area increase, the resale price increase.</a:t>
            </a:r>
          </a:p>
        </p:txBody>
      </p:sp>
      <p:sp>
        <p:nvSpPr>
          <p:cNvPr id="32" name="TextBox 31">
            <a:extLst>
              <a:ext uri="{FF2B5EF4-FFF2-40B4-BE49-F238E27FC236}">
                <a16:creationId xmlns:a16="http://schemas.microsoft.com/office/drawing/2014/main" id="{83CC7E59-869A-4354-ADF9-76E95973BB9A}"/>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61078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930BD1-A1B2-4304-A6B5-12A7E212E9F9}"/>
              </a:ext>
            </a:extLst>
          </p:cNvPr>
          <p:cNvPicPr>
            <a:picLocks noChangeAspect="1"/>
          </p:cNvPicPr>
          <p:nvPr/>
        </p:nvPicPr>
        <p:blipFill>
          <a:blip r:embed="rId3"/>
          <a:stretch>
            <a:fillRect/>
          </a:stretch>
        </p:blipFill>
        <p:spPr>
          <a:xfrm>
            <a:off x="1047750" y="1011467"/>
            <a:ext cx="7048500" cy="2993600"/>
          </a:xfrm>
          <a:prstGeom prst="rect">
            <a:avLst/>
          </a:prstGeom>
        </p:spPr>
      </p:pic>
      <p:sp>
        <p:nvSpPr>
          <p:cNvPr id="3" name="Title 1">
            <a:extLst>
              <a:ext uri="{FF2B5EF4-FFF2-40B4-BE49-F238E27FC236}">
                <a16:creationId xmlns:a16="http://schemas.microsoft.com/office/drawing/2014/main" id="{F2481CE6-F310-4089-8853-DE9E750518F3}"/>
              </a:ext>
            </a:extLst>
          </p:cNvPr>
          <p:cNvSpPr txBox="1">
            <a:spLocks/>
          </p:cNvSpPr>
          <p:nvPr/>
        </p:nvSpPr>
        <p:spPr>
          <a:xfrm>
            <a:off x="900000" y="0"/>
            <a:ext cx="7344000" cy="7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US" sz="3200" b="1" dirty="0">
                <a:solidFill>
                  <a:srgbClr val="434343"/>
                </a:solidFill>
              </a:rPr>
              <a:t>2. Numeric Feature: Month &amp; Year</a:t>
            </a:r>
            <a:endParaRPr lang="en-SG" sz="3200" b="1" dirty="0">
              <a:solidFill>
                <a:srgbClr val="434343"/>
              </a:solidFill>
            </a:endParaRPr>
          </a:p>
        </p:txBody>
      </p:sp>
      <p:sp>
        <p:nvSpPr>
          <p:cNvPr id="10" name="TextBox 9">
            <a:extLst>
              <a:ext uri="{FF2B5EF4-FFF2-40B4-BE49-F238E27FC236}">
                <a16:creationId xmlns:a16="http://schemas.microsoft.com/office/drawing/2014/main" id="{D0F7C41E-F8D6-4221-B8A4-E8676F08685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grpSp>
        <p:nvGrpSpPr>
          <p:cNvPr id="11" name="Google Shape;174;p16">
            <a:extLst>
              <a:ext uri="{FF2B5EF4-FFF2-40B4-BE49-F238E27FC236}">
                <a16:creationId xmlns:a16="http://schemas.microsoft.com/office/drawing/2014/main" id="{8084FDA4-483C-406C-B3B1-D41224994D39}"/>
              </a:ext>
            </a:extLst>
          </p:cNvPr>
          <p:cNvGrpSpPr/>
          <p:nvPr/>
        </p:nvGrpSpPr>
        <p:grpSpPr>
          <a:xfrm>
            <a:off x="8115346" y="2909274"/>
            <a:ext cx="1038447" cy="2176554"/>
            <a:chOff x="2106350" y="2477950"/>
            <a:chExt cx="872425" cy="1828576"/>
          </a:xfrm>
        </p:grpSpPr>
        <p:sp>
          <p:nvSpPr>
            <p:cNvPr id="12" name="Google Shape;175;p16">
              <a:extLst>
                <a:ext uri="{FF2B5EF4-FFF2-40B4-BE49-F238E27FC236}">
                  <a16:creationId xmlns:a16="http://schemas.microsoft.com/office/drawing/2014/main" id="{2F01DBFC-021A-47D7-A7F1-23FD374EDF2C}"/>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p16">
              <a:extLst>
                <a:ext uri="{FF2B5EF4-FFF2-40B4-BE49-F238E27FC236}">
                  <a16:creationId xmlns:a16="http://schemas.microsoft.com/office/drawing/2014/main" id="{06934735-74B5-401B-9053-790D3532CE71}"/>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p16">
            <a:extLst>
              <a:ext uri="{FF2B5EF4-FFF2-40B4-BE49-F238E27FC236}">
                <a16:creationId xmlns:a16="http://schemas.microsoft.com/office/drawing/2014/main" id="{823F2525-E951-42F3-8464-6723FE4F6EE7}"/>
              </a:ext>
            </a:extLst>
          </p:cNvPr>
          <p:cNvGrpSpPr/>
          <p:nvPr/>
        </p:nvGrpSpPr>
        <p:grpSpPr>
          <a:xfrm>
            <a:off x="7970618" y="3864491"/>
            <a:ext cx="755602" cy="1299808"/>
            <a:chOff x="5609750" y="3138575"/>
            <a:chExt cx="634800" cy="1092000"/>
          </a:xfrm>
        </p:grpSpPr>
        <p:sp>
          <p:nvSpPr>
            <p:cNvPr id="15" name="Google Shape;178;p16">
              <a:extLst>
                <a:ext uri="{FF2B5EF4-FFF2-40B4-BE49-F238E27FC236}">
                  <a16:creationId xmlns:a16="http://schemas.microsoft.com/office/drawing/2014/main" id="{996DAF17-6EA6-4485-9B8B-4F6DE314C3F9}"/>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p16">
              <a:extLst>
                <a:ext uri="{FF2B5EF4-FFF2-40B4-BE49-F238E27FC236}">
                  <a16:creationId xmlns:a16="http://schemas.microsoft.com/office/drawing/2014/main" id="{14041F74-7FD8-4BBC-80D9-FE4E57C6EC45}"/>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9DC3D2B-D994-4020-A2CF-E947ABDFA3C4}"/>
              </a:ext>
            </a:extLst>
          </p:cNvPr>
          <p:cNvSpPr txBox="1"/>
          <p:nvPr/>
        </p:nvSpPr>
        <p:spPr>
          <a:xfrm>
            <a:off x="1190461" y="4005067"/>
            <a:ext cx="6763079" cy="82412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18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dirty="0"/>
              <a:t>The median resale price of the subset of these features are lie around $400,000, they are not useful for prediction.</a:t>
            </a:r>
          </a:p>
        </p:txBody>
      </p:sp>
      <p:sp>
        <p:nvSpPr>
          <p:cNvPr id="20" name="TextBox 19">
            <a:extLst>
              <a:ext uri="{FF2B5EF4-FFF2-40B4-BE49-F238E27FC236}">
                <a16:creationId xmlns:a16="http://schemas.microsoft.com/office/drawing/2014/main" id="{7345D9A2-D7B4-4738-9585-B2DFFA695939}"/>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16375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481CE6-F310-4089-8853-DE9E750518F3}"/>
              </a:ext>
            </a:extLst>
          </p:cNvPr>
          <p:cNvSpPr txBox="1">
            <a:spLocks/>
          </p:cNvSpPr>
          <p:nvPr/>
        </p:nvSpPr>
        <p:spPr>
          <a:xfrm>
            <a:off x="1026000" y="0"/>
            <a:ext cx="7092000" cy="7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Clr>
                <a:srgbClr val="434343"/>
              </a:buClr>
              <a:buSzPts val="2800"/>
            </a:pPr>
            <a:r>
              <a:rPr lang="en-US" sz="3200" b="1" dirty="0">
                <a:solidFill>
                  <a:srgbClr val="434343"/>
                </a:solidFill>
              </a:rPr>
              <a:t>3. Categorical Feature: Flat Type</a:t>
            </a:r>
            <a:endParaRPr lang="en-SG" sz="3200" b="1" dirty="0">
              <a:solidFill>
                <a:srgbClr val="434343"/>
              </a:solidFill>
            </a:endParaRPr>
          </a:p>
        </p:txBody>
      </p:sp>
      <p:sp>
        <p:nvSpPr>
          <p:cNvPr id="10" name="TextBox 9">
            <a:extLst>
              <a:ext uri="{FF2B5EF4-FFF2-40B4-BE49-F238E27FC236}">
                <a16:creationId xmlns:a16="http://schemas.microsoft.com/office/drawing/2014/main" id="{D0F7C41E-F8D6-4221-B8A4-E8676F08685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grpSp>
        <p:nvGrpSpPr>
          <p:cNvPr id="11" name="Google Shape;174;p16">
            <a:extLst>
              <a:ext uri="{FF2B5EF4-FFF2-40B4-BE49-F238E27FC236}">
                <a16:creationId xmlns:a16="http://schemas.microsoft.com/office/drawing/2014/main" id="{8084FDA4-483C-406C-B3B1-D41224994D39}"/>
              </a:ext>
            </a:extLst>
          </p:cNvPr>
          <p:cNvGrpSpPr/>
          <p:nvPr/>
        </p:nvGrpSpPr>
        <p:grpSpPr>
          <a:xfrm>
            <a:off x="8115346" y="2909274"/>
            <a:ext cx="1038447" cy="2176554"/>
            <a:chOff x="2106350" y="2477950"/>
            <a:chExt cx="872425" cy="1828576"/>
          </a:xfrm>
        </p:grpSpPr>
        <p:sp>
          <p:nvSpPr>
            <p:cNvPr id="12" name="Google Shape;175;p16">
              <a:extLst>
                <a:ext uri="{FF2B5EF4-FFF2-40B4-BE49-F238E27FC236}">
                  <a16:creationId xmlns:a16="http://schemas.microsoft.com/office/drawing/2014/main" id="{2F01DBFC-021A-47D7-A7F1-23FD374EDF2C}"/>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6;p16">
              <a:extLst>
                <a:ext uri="{FF2B5EF4-FFF2-40B4-BE49-F238E27FC236}">
                  <a16:creationId xmlns:a16="http://schemas.microsoft.com/office/drawing/2014/main" id="{06934735-74B5-401B-9053-790D3532CE71}"/>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p16">
            <a:extLst>
              <a:ext uri="{FF2B5EF4-FFF2-40B4-BE49-F238E27FC236}">
                <a16:creationId xmlns:a16="http://schemas.microsoft.com/office/drawing/2014/main" id="{823F2525-E951-42F3-8464-6723FE4F6EE7}"/>
              </a:ext>
            </a:extLst>
          </p:cNvPr>
          <p:cNvGrpSpPr/>
          <p:nvPr/>
        </p:nvGrpSpPr>
        <p:grpSpPr>
          <a:xfrm>
            <a:off x="7970618" y="3864491"/>
            <a:ext cx="755602" cy="1299808"/>
            <a:chOff x="5609750" y="3138575"/>
            <a:chExt cx="634800" cy="1092000"/>
          </a:xfrm>
        </p:grpSpPr>
        <p:sp>
          <p:nvSpPr>
            <p:cNvPr id="15" name="Google Shape;178;p16">
              <a:extLst>
                <a:ext uri="{FF2B5EF4-FFF2-40B4-BE49-F238E27FC236}">
                  <a16:creationId xmlns:a16="http://schemas.microsoft.com/office/drawing/2014/main" id="{996DAF17-6EA6-4485-9B8B-4F6DE314C3F9}"/>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p16">
              <a:extLst>
                <a:ext uri="{FF2B5EF4-FFF2-40B4-BE49-F238E27FC236}">
                  <a16:creationId xmlns:a16="http://schemas.microsoft.com/office/drawing/2014/main" id="{14041F74-7FD8-4BBC-80D9-FE4E57C6EC45}"/>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E9DC3D2B-D994-4020-A2CF-E947ABDFA3C4}"/>
              </a:ext>
            </a:extLst>
          </p:cNvPr>
          <p:cNvSpPr txBox="1"/>
          <p:nvPr/>
        </p:nvSpPr>
        <p:spPr>
          <a:xfrm>
            <a:off x="1264920" y="3811151"/>
            <a:ext cx="6614159" cy="753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r>
              <a:rPr lang="en-US" sz="1800" dirty="0"/>
              <a:t>Different median resale price for the subset.</a:t>
            </a:r>
          </a:p>
          <a:p>
            <a:pPr marL="0" indent="0" algn="l">
              <a:buNone/>
            </a:pPr>
            <a:endParaRPr lang="en-SG" sz="1800" dirty="0"/>
          </a:p>
        </p:txBody>
      </p:sp>
      <p:pic>
        <p:nvPicPr>
          <p:cNvPr id="6" name="Picture 5">
            <a:extLst>
              <a:ext uri="{FF2B5EF4-FFF2-40B4-BE49-F238E27FC236}">
                <a16:creationId xmlns:a16="http://schemas.microsoft.com/office/drawing/2014/main" id="{979AD81C-0AD7-4316-AA98-A56272325D76}"/>
              </a:ext>
            </a:extLst>
          </p:cNvPr>
          <p:cNvPicPr>
            <a:picLocks noChangeAspect="1"/>
          </p:cNvPicPr>
          <p:nvPr/>
        </p:nvPicPr>
        <p:blipFill>
          <a:blip r:embed="rId3"/>
          <a:stretch>
            <a:fillRect/>
          </a:stretch>
        </p:blipFill>
        <p:spPr>
          <a:xfrm>
            <a:off x="1761174" y="1003151"/>
            <a:ext cx="5621650" cy="2808000"/>
          </a:xfrm>
          <a:prstGeom prst="rect">
            <a:avLst/>
          </a:prstGeom>
        </p:spPr>
      </p:pic>
      <p:sp>
        <p:nvSpPr>
          <p:cNvPr id="20" name="TextBox 19">
            <a:extLst>
              <a:ext uri="{FF2B5EF4-FFF2-40B4-BE49-F238E27FC236}">
                <a16:creationId xmlns:a16="http://schemas.microsoft.com/office/drawing/2014/main" id="{2FD88138-D3F0-45E4-89F7-C5BA3BA9F97B}"/>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475395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36840" y="1658116"/>
            <a:ext cx="3600000" cy="1170485"/>
          </a:xfrm>
          <a:prstGeom prst="rect">
            <a:avLst/>
          </a:prstGeom>
          <a:noFill/>
          <a:ln>
            <a:noFill/>
          </a:ln>
        </p:spPr>
        <p:txBody>
          <a:bodyPr spcFirstLastPara="1" wrap="square" lIns="91425" tIns="91425" rIns="91425" bIns="91425" anchor="b" anchorCtr="0">
            <a:noAutofit/>
          </a:bodyPr>
          <a:lstStyle/>
          <a:p>
            <a:pPr algn="l">
              <a:buSzPts val="2800"/>
            </a:pPr>
            <a:r>
              <a:rPr lang="en" sz="3200" b="1" dirty="0"/>
              <a:t>Feature Selection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4993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5436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12" name="Picture 11">
            <a:extLst>
              <a:ext uri="{FF2B5EF4-FFF2-40B4-BE49-F238E27FC236}">
                <a16:creationId xmlns:a16="http://schemas.microsoft.com/office/drawing/2014/main" id="{30E94DEC-5D20-4191-8D5A-DE84C389A65C}"/>
              </a:ext>
            </a:extLst>
          </p:cNvPr>
          <p:cNvPicPr>
            <a:picLocks noChangeAspect="1"/>
          </p:cNvPicPr>
          <p:nvPr/>
        </p:nvPicPr>
        <p:blipFill>
          <a:blip r:embed="rId3"/>
          <a:stretch>
            <a:fillRect/>
          </a:stretch>
        </p:blipFill>
        <p:spPr>
          <a:xfrm>
            <a:off x="5348046" y="3525380"/>
            <a:ext cx="2160000" cy="1636364"/>
          </a:xfrm>
          <a:prstGeom prst="rect">
            <a:avLst/>
          </a:prstGeom>
        </p:spPr>
      </p:pic>
      <p:pic>
        <p:nvPicPr>
          <p:cNvPr id="8" name="Picture 7">
            <a:extLst>
              <a:ext uri="{FF2B5EF4-FFF2-40B4-BE49-F238E27FC236}">
                <a16:creationId xmlns:a16="http://schemas.microsoft.com/office/drawing/2014/main" id="{2C591A38-A8CD-4AA4-B63C-A30BE2E2D145}"/>
              </a:ext>
            </a:extLst>
          </p:cNvPr>
          <p:cNvPicPr>
            <a:picLocks noChangeAspect="1"/>
          </p:cNvPicPr>
          <p:nvPr/>
        </p:nvPicPr>
        <p:blipFill>
          <a:blip r:embed="rId4"/>
          <a:stretch>
            <a:fillRect/>
          </a:stretch>
        </p:blipFill>
        <p:spPr>
          <a:xfrm>
            <a:off x="5317688" y="845980"/>
            <a:ext cx="2174706" cy="2695082"/>
          </a:xfrm>
          <a:prstGeom prst="rect">
            <a:avLst/>
          </a:prstGeom>
        </p:spPr>
      </p:pic>
      <p:pic>
        <p:nvPicPr>
          <p:cNvPr id="7" name="Picture 6">
            <a:extLst>
              <a:ext uri="{FF2B5EF4-FFF2-40B4-BE49-F238E27FC236}">
                <a16:creationId xmlns:a16="http://schemas.microsoft.com/office/drawing/2014/main" id="{C81ED526-095E-4982-98E0-E7DA2005A811}"/>
              </a:ext>
            </a:extLst>
          </p:cNvPr>
          <p:cNvPicPr>
            <a:picLocks noChangeAspect="1"/>
          </p:cNvPicPr>
          <p:nvPr/>
        </p:nvPicPr>
        <p:blipFill>
          <a:blip r:embed="rId5"/>
          <a:stretch>
            <a:fillRect/>
          </a:stretch>
        </p:blipFill>
        <p:spPr>
          <a:xfrm>
            <a:off x="2358346" y="849012"/>
            <a:ext cx="5480113" cy="2480401"/>
          </a:xfrm>
          <a:prstGeom prst="rect">
            <a:avLst/>
          </a:prstGeom>
        </p:spPr>
      </p:pic>
      <p:pic>
        <p:nvPicPr>
          <p:cNvPr id="11" name="Picture 10">
            <a:extLst>
              <a:ext uri="{FF2B5EF4-FFF2-40B4-BE49-F238E27FC236}">
                <a16:creationId xmlns:a16="http://schemas.microsoft.com/office/drawing/2014/main" id="{EABC7D6B-90B8-43C3-A0C2-62E6874F4D9A}"/>
              </a:ext>
            </a:extLst>
          </p:cNvPr>
          <p:cNvPicPr>
            <a:picLocks noChangeAspect="1"/>
          </p:cNvPicPr>
          <p:nvPr/>
        </p:nvPicPr>
        <p:blipFill>
          <a:blip r:embed="rId6"/>
          <a:stretch>
            <a:fillRect/>
          </a:stretch>
        </p:blipFill>
        <p:spPr>
          <a:xfrm>
            <a:off x="4896000" y="1206866"/>
            <a:ext cx="3457575" cy="1685925"/>
          </a:xfrm>
          <a:prstGeom prst="rect">
            <a:avLst/>
          </a:prstGeom>
        </p:spPr>
      </p:pic>
      <p:pic>
        <p:nvPicPr>
          <p:cNvPr id="9" name="Picture 8">
            <a:extLst>
              <a:ext uri="{FF2B5EF4-FFF2-40B4-BE49-F238E27FC236}">
                <a16:creationId xmlns:a16="http://schemas.microsoft.com/office/drawing/2014/main" id="{CD695384-1F55-4D9A-895B-40EAAC6DCC18}"/>
              </a:ext>
            </a:extLst>
          </p:cNvPr>
          <p:cNvPicPr>
            <a:picLocks noChangeAspect="1"/>
          </p:cNvPicPr>
          <p:nvPr/>
        </p:nvPicPr>
        <p:blipFill>
          <a:blip r:embed="rId7"/>
          <a:stretch>
            <a:fillRect/>
          </a:stretch>
        </p:blipFill>
        <p:spPr>
          <a:xfrm>
            <a:off x="3959400" y="2108210"/>
            <a:ext cx="5184600" cy="778142"/>
          </a:xfrm>
          <a:prstGeom prst="rect">
            <a:avLst/>
          </a:prstGeom>
        </p:spPr>
      </p:pic>
      <p:sp>
        <p:nvSpPr>
          <p:cNvPr id="202" name="Google Shape;202;p18"/>
          <p:cNvSpPr txBox="1">
            <a:spLocks noGrp="1"/>
          </p:cNvSpPr>
          <p:nvPr>
            <p:ph type="ctrTitle"/>
          </p:nvPr>
        </p:nvSpPr>
        <p:spPr>
          <a:xfrm>
            <a:off x="2592000" y="76182"/>
            <a:ext cx="396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Feature Selection</a:t>
            </a:r>
            <a:endParaRPr sz="3200" b="1" dirty="0">
              <a:solidFill>
                <a:srgbClr val="434343"/>
              </a:solidFill>
            </a:endParaRPr>
          </a:p>
        </p:txBody>
      </p:sp>
      <p:sp>
        <p:nvSpPr>
          <p:cNvPr id="210" name="Google Shape;210;p18"/>
          <p:cNvSpPr/>
          <p:nvPr/>
        </p:nvSpPr>
        <p:spPr>
          <a:xfrm>
            <a:off x="1462403" y="3332175"/>
            <a:ext cx="7272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55" name="Google Shape;255;p18"/>
          <p:cNvSpPr/>
          <p:nvPr/>
        </p:nvSpPr>
        <p:spPr>
          <a:xfrm rot="-8100000">
            <a:off x="1362473" y="3248318"/>
            <a:ext cx="184131" cy="184131"/>
          </a:xfrm>
          <a:prstGeom prst="rtTriangl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258" name="Google Shape;258;p18"/>
          <p:cNvSpPr/>
          <p:nvPr/>
        </p:nvSpPr>
        <p:spPr>
          <a:xfrm rot="-8100000">
            <a:off x="8641394" y="3248317"/>
            <a:ext cx="184131" cy="184131"/>
          </a:xfrm>
          <a:prstGeom prst="rtTriangl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61" name="TextBox 60">
            <a:extLst>
              <a:ext uri="{FF2B5EF4-FFF2-40B4-BE49-F238E27FC236}">
                <a16:creationId xmlns:a16="http://schemas.microsoft.com/office/drawing/2014/main" id="{E6DD3909-70C5-4017-B331-0BBD0931BE4D}"/>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52" name="Google Shape;367;p44">
            <a:extLst>
              <a:ext uri="{FF2B5EF4-FFF2-40B4-BE49-F238E27FC236}">
                <a16:creationId xmlns:a16="http://schemas.microsoft.com/office/drawing/2014/main" id="{35B2E330-1672-4A46-9585-7AF77F31FA5A}"/>
              </a:ext>
            </a:extLst>
          </p:cNvPr>
          <p:cNvSpPr/>
          <p:nvPr/>
        </p:nvSpPr>
        <p:spPr>
          <a:xfrm>
            <a:off x="8233800" y="2905641"/>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cxnSp>
        <p:nvCxnSpPr>
          <p:cNvPr id="153" name="Google Shape;366;p44">
            <a:extLst>
              <a:ext uri="{FF2B5EF4-FFF2-40B4-BE49-F238E27FC236}">
                <a16:creationId xmlns:a16="http://schemas.microsoft.com/office/drawing/2014/main" id="{C4CAADF0-8FA8-49E3-BF07-64CE19372D03}"/>
              </a:ext>
            </a:extLst>
          </p:cNvPr>
          <p:cNvCxnSpPr/>
          <p:nvPr/>
        </p:nvCxnSpPr>
        <p:spPr>
          <a:xfrm>
            <a:off x="7220239" y="2957065"/>
            <a:ext cx="0" cy="359400"/>
          </a:xfrm>
          <a:prstGeom prst="straightConnector1">
            <a:avLst/>
          </a:prstGeom>
          <a:solidFill>
            <a:srgbClr val="434343"/>
          </a:solidFill>
          <a:ln>
            <a:noFill/>
          </a:ln>
        </p:spPr>
      </p:cxnSp>
      <p:sp>
        <p:nvSpPr>
          <p:cNvPr id="154" name="Google Shape;210;p18">
            <a:extLst>
              <a:ext uri="{FF2B5EF4-FFF2-40B4-BE49-F238E27FC236}">
                <a16:creationId xmlns:a16="http://schemas.microsoft.com/office/drawing/2014/main" id="{7302920F-A675-48B0-809A-438160C75DC3}"/>
              </a:ext>
            </a:extLst>
          </p:cNvPr>
          <p:cNvSpPr/>
          <p:nvPr/>
        </p:nvSpPr>
        <p:spPr>
          <a:xfrm rot="16200000">
            <a:off x="8100000" y="3142008"/>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55" name="Google Shape;140;p15">
            <a:extLst>
              <a:ext uri="{FF2B5EF4-FFF2-40B4-BE49-F238E27FC236}">
                <a16:creationId xmlns:a16="http://schemas.microsoft.com/office/drawing/2014/main" id="{D25624B3-F4A7-4F82-B21B-C3316AC7CC1A}"/>
              </a:ext>
            </a:extLst>
          </p:cNvPr>
          <p:cNvSpPr txBox="1">
            <a:spLocks/>
          </p:cNvSpPr>
          <p:nvPr/>
        </p:nvSpPr>
        <p:spPr>
          <a:xfrm>
            <a:off x="1296000" y="3780000"/>
            <a:ext cx="1368000" cy="1152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Correlation heatmap of resale price with all features</a:t>
            </a:r>
            <a:endParaRPr lang="en-SG" sz="1500" dirty="0"/>
          </a:p>
        </p:txBody>
      </p:sp>
      <p:sp>
        <p:nvSpPr>
          <p:cNvPr id="156" name="Google Shape;367;p44">
            <a:extLst>
              <a:ext uri="{FF2B5EF4-FFF2-40B4-BE49-F238E27FC236}">
                <a16:creationId xmlns:a16="http://schemas.microsoft.com/office/drawing/2014/main" id="{DA1C33E9-D5F5-40C3-9BDF-2D3292BBE1CE}"/>
              </a:ext>
            </a:extLst>
          </p:cNvPr>
          <p:cNvSpPr/>
          <p:nvPr/>
        </p:nvSpPr>
        <p:spPr>
          <a:xfrm>
            <a:off x="1933800" y="36360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cxnSp>
        <p:nvCxnSpPr>
          <p:cNvPr id="157" name="Google Shape;366;p44">
            <a:extLst>
              <a:ext uri="{FF2B5EF4-FFF2-40B4-BE49-F238E27FC236}">
                <a16:creationId xmlns:a16="http://schemas.microsoft.com/office/drawing/2014/main" id="{E4B52D2E-6D4F-4181-85C8-749A3A5B042C}"/>
              </a:ext>
            </a:extLst>
          </p:cNvPr>
          <p:cNvCxnSpPr>
            <a:cxnSpLocks/>
          </p:cNvCxnSpPr>
          <p:nvPr/>
        </p:nvCxnSpPr>
        <p:spPr>
          <a:xfrm>
            <a:off x="7372639" y="3109465"/>
            <a:ext cx="0" cy="359400"/>
          </a:xfrm>
          <a:prstGeom prst="straightConnector1">
            <a:avLst/>
          </a:prstGeom>
          <a:solidFill>
            <a:srgbClr val="434343"/>
          </a:solidFill>
          <a:ln>
            <a:noFill/>
          </a:ln>
        </p:spPr>
      </p:cxnSp>
      <p:sp>
        <p:nvSpPr>
          <p:cNvPr id="158" name="Google Shape;210;p18">
            <a:extLst>
              <a:ext uri="{FF2B5EF4-FFF2-40B4-BE49-F238E27FC236}">
                <a16:creationId xmlns:a16="http://schemas.microsoft.com/office/drawing/2014/main" id="{B00A7ADC-E055-4E80-A977-04DAEF35D700}"/>
              </a:ext>
            </a:extLst>
          </p:cNvPr>
          <p:cNvSpPr/>
          <p:nvPr/>
        </p:nvSpPr>
        <p:spPr>
          <a:xfrm rot="16200000">
            <a:off x="180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61" name="Google Shape;364;p44">
            <a:extLst>
              <a:ext uri="{FF2B5EF4-FFF2-40B4-BE49-F238E27FC236}">
                <a16:creationId xmlns:a16="http://schemas.microsoft.com/office/drawing/2014/main" id="{FDFE5063-E2A8-4272-924C-CDFFFA418E23}"/>
              </a:ext>
            </a:extLst>
          </p:cNvPr>
          <p:cNvSpPr txBox="1"/>
          <p:nvPr/>
        </p:nvSpPr>
        <p:spPr>
          <a:xfrm>
            <a:off x="158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1</a:t>
            </a:r>
            <a:endParaRPr dirty="0">
              <a:sym typeface="Roboto"/>
            </a:endParaRPr>
          </a:p>
        </p:txBody>
      </p:sp>
      <p:sp>
        <p:nvSpPr>
          <p:cNvPr id="162" name="Google Shape;140;p15">
            <a:extLst>
              <a:ext uri="{FF2B5EF4-FFF2-40B4-BE49-F238E27FC236}">
                <a16:creationId xmlns:a16="http://schemas.microsoft.com/office/drawing/2014/main" id="{CB0A9602-7D5A-4BDC-9EE8-AEE0F69B83DC}"/>
              </a:ext>
            </a:extLst>
          </p:cNvPr>
          <p:cNvSpPr txBox="1">
            <a:spLocks/>
          </p:cNvSpPr>
          <p:nvPr/>
        </p:nvSpPr>
        <p:spPr>
          <a:xfrm>
            <a:off x="44327" y="2864173"/>
            <a:ext cx="1296000" cy="936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One hot encode - categorical features</a:t>
            </a:r>
            <a:endParaRPr lang="en-SG" sz="1500" dirty="0"/>
          </a:p>
        </p:txBody>
      </p:sp>
      <p:sp>
        <p:nvSpPr>
          <p:cNvPr id="164" name="Google Shape;367;p44">
            <a:extLst>
              <a:ext uri="{FF2B5EF4-FFF2-40B4-BE49-F238E27FC236}">
                <a16:creationId xmlns:a16="http://schemas.microsoft.com/office/drawing/2014/main" id="{B6545F77-CAAE-453C-ACC1-18AB698DC453}"/>
              </a:ext>
            </a:extLst>
          </p:cNvPr>
          <p:cNvSpPr/>
          <p:nvPr/>
        </p:nvSpPr>
        <p:spPr>
          <a:xfrm>
            <a:off x="3193200" y="2927055"/>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65" name="Google Shape;210;p18">
            <a:extLst>
              <a:ext uri="{FF2B5EF4-FFF2-40B4-BE49-F238E27FC236}">
                <a16:creationId xmlns:a16="http://schemas.microsoft.com/office/drawing/2014/main" id="{C99FA5C7-3480-487A-AD64-3E7E78365D1C}"/>
              </a:ext>
            </a:extLst>
          </p:cNvPr>
          <p:cNvSpPr/>
          <p:nvPr/>
        </p:nvSpPr>
        <p:spPr>
          <a:xfrm rot="16200000">
            <a:off x="3060000" y="3145949"/>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66" name="Google Shape;140;p15">
            <a:extLst>
              <a:ext uri="{FF2B5EF4-FFF2-40B4-BE49-F238E27FC236}">
                <a16:creationId xmlns:a16="http://schemas.microsoft.com/office/drawing/2014/main" id="{3D7A00E3-2F24-4AA1-AB40-CC975C4A4772}"/>
              </a:ext>
            </a:extLst>
          </p:cNvPr>
          <p:cNvSpPr txBox="1">
            <a:spLocks/>
          </p:cNvSpPr>
          <p:nvPr/>
        </p:nvSpPr>
        <p:spPr>
          <a:xfrm>
            <a:off x="2519400" y="2160000"/>
            <a:ext cx="1440000" cy="7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Pairwise Correlation - all features</a:t>
            </a:r>
            <a:endParaRPr lang="en-SG" dirty="0"/>
          </a:p>
        </p:txBody>
      </p:sp>
      <p:sp>
        <p:nvSpPr>
          <p:cNvPr id="167" name="Google Shape;140;p15">
            <a:extLst>
              <a:ext uri="{FF2B5EF4-FFF2-40B4-BE49-F238E27FC236}">
                <a16:creationId xmlns:a16="http://schemas.microsoft.com/office/drawing/2014/main" id="{1C230B7C-908D-4A3A-95DA-E15DA035B1E2}"/>
              </a:ext>
            </a:extLst>
          </p:cNvPr>
          <p:cNvSpPr txBox="1">
            <a:spLocks/>
          </p:cNvSpPr>
          <p:nvPr/>
        </p:nvSpPr>
        <p:spPr>
          <a:xfrm>
            <a:off x="3960000" y="3780000"/>
            <a:ext cx="1080000" cy="468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buSzPts val="2800"/>
            </a:pPr>
            <a:r>
              <a:rPr lang="en-US" sz="1500" dirty="0"/>
              <a:t>Low Variance</a:t>
            </a:r>
            <a:endParaRPr lang="en-SG" sz="1500" dirty="0"/>
          </a:p>
        </p:txBody>
      </p:sp>
      <p:sp>
        <p:nvSpPr>
          <p:cNvPr id="168" name="Google Shape;367;p44">
            <a:extLst>
              <a:ext uri="{FF2B5EF4-FFF2-40B4-BE49-F238E27FC236}">
                <a16:creationId xmlns:a16="http://schemas.microsoft.com/office/drawing/2014/main" id="{EB98A61D-61EB-4D93-B1E1-D96C6C91AFB3}"/>
              </a:ext>
            </a:extLst>
          </p:cNvPr>
          <p:cNvSpPr/>
          <p:nvPr/>
        </p:nvSpPr>
        <p:spPr>
          <a:xfrm>
            <a:off x="4453200" y="36360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69" name="Google Shape;210;p18">
            <a:extLst>
              <a:ext uri="{FF2B5EF4-FFF2-40B4-BE49-F238E27FC236}">
                <a16:creationId xmlns:a16="http://schemas.microsoft.com/office/drawing/2014/main" id="{179BAB64-64F4-4B84-B576-43A8C15D5CA5}"/>
              </a:ext>
            </a:extLst>
          </p:cNvPr>
          <p:cNvSpPr/>
          <p:nvPr/>
        </p:nvSpPr>
        <p:spPr>
          <a:xfrm rot="16200000">
            <a:off x="432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2" name="Google Shape;367;p44">
            <a:extLst>
              <a:ext uri="{FF2B5EF4-FFF2-40B4-BE49-F238E27FC236}">
                <a16:creationId xmlns:a16="http://schemas.microsoft.com/office/drawing/2014/main" id="{EA25E9AF-CF1B-4C65-B75E-A5E99B8D37D5}"/>
              </a:ext>
            </a:extLst>
          </p:cNvPr>
          <p:cNvSpPr/>
          <p:nvPr/>
        </p:nvSpPr>
        <p:spPr>
          <a:xfrm>
            <a:off x="5710726" y="2907318"/>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73" name="Google Shape;210;p18">
            <a:extLst>
              <a:ext uri="{FF2B5EF4-FFF2-40B4-BE49-F238E27FC236}">
                <a16:creationId xmlns:a16="http://schemas.microsoft.com/office/drawing/2014/main" id="{B7A95DBC-7948-472E-AD5D-EC687811C3BC}"/>
              </a:ext>
            </a:extLst>
          </p:cNvPr>
          <p:cNvSpPr/>
          <p:nvPr/>
        </p:nvSpPr>
        <p:spPr>
          <a:xfrm rot="16200000">
            <a:off x="5580000" y="3145949"/>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4" name="Google Shape;140;p15">
            <a:extLst>
              <a:ext uri="{FF2B5EF4-FFF2-40B4-BE49-F238E27FC236}">
                <a16:creationId xmlns:a16="http://schemas.microsoft.com/office/drawing/2014/main" id="{CCEB4A67-93D8-42A5-8A24-CE3FB941476F}"/>
              </a:ext>
            </a:extLst>
          </p:cNvPr>
          <p:cNvSpPr txBox="1">
            <a:spLocks/>
          </p:cNvSpPr>
          <p:nvPr/>
        </p:nvSpPr>
        <p:spPr>
          <a:xfrm>
            <a:off x="5328000" y="2610394"/>
            <a:ext cx="864000" cy="252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lgn="ct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r>
              <a:rPr lang="en-US" dirty="0"/>
              <a:t>RFECV</a:t>
            </a:r>
            <a:endParaRPr lang="en-SG" dirty="0"/>
          </a:p>
        </p:txBody>
      </p:sp>
      <p:sp>
        <p:nvSpPr>
          <p:cNvPr id="175" name="Google Shape;140;p15">
            <a:extLst>
              <a:ext uri="{FF2B5EF4-FFF2-40B4-BE49-F238E27FC236}">
                <a16:creationId xmlns:a16="http://schemas.microsoft.com/office/drawing/2014/main" id="{7C8C6F65-EAAE-488D-B853-04F89F7EBCF9}"/>
              </a:ext>
            </a:extLst>
          </p:cNvPr>
          <p:cNvSpPr txBox="1">
            <a:spLocks/>
          </p:cNvSpPr>
          <p:nvPr/>
        </p:nvSpPr>
        <p:spPr>
          <a:xfrm>
            <a:off x="6300000" y="3780000"/>
            <a:ext cx="1440000" cy="936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CART and Boosted Feature Importance</a:t>
            </a:r>
            <a:endParaRPr lang="en-SG" dirty="0"/>
          </a:p>
        </p:txBody>
      </p:sp>
      <p:sp>
        <p:nvSpPr>
          <p:cNvPr id="176" name="Google Shape;367;p44">
            <a:extLst>
              <a:ext uri="{FF2B5EF4-FFF2-40B4-BE49-F238E27FC236}">
                <a16:creationId xmlns:a16="http://schemas.microsoft.com/office/drawing/2014/main" id="{AE89D060-133C-4D3E-8056-E5DAB59E75E4}"/>
              </a:ext>
            </a:extLst>
          </p:cNvPr>
          <p:cNvSpPr/>
          <p:nvPr/>
        </p:nvSpPr>
        <p:spPr>
          <a:xfrm>
            <a:off x="6974400" y="3687600"/>
            <a:ext cx="92400" cy="92400"/>
          </a:xfrm>
          <a:prstGeom prst="ellipse">
            <a:avLst/>
          </a:prstGeom>
          <a:solidFill>
            <a:srgbClr val="FFC000"/>
          </a:solidFill>
          <a:ln>
            <a:noFill/>
          </a:ln>
        </p:spPr>
        <p:txBody>
          <a:bodyPr spcFirstLastPara="1" wrap="square" lIns="91425" tIns="91425" rIns="91425" bIns="91425" anchor="ctr" anchorCtr="0">
            <a:noAutofit/>
          </a:bodyPr>
          <a:lstStyle/>
          <a:p>
            <a:endParaRPr>
              <a:solidFill>
                <a:srgbClr val="FFC000"/>
              </a:solidFill>
            </a:endParaRPr>
          </a:p>
        </p:txBody>
      </p:sp>
      <p:sp>
        <p:nvSpPr>
          <p:cNvPr id="177" name="Google Shape;210;p18">
            <a:extLst>
              <a:ext uri="{FF2B5EF4-FFF2-40B4-BE49-F238E27FC236}">
                <a16:creationId xmlns:a16="http://schemas.microsoft.com/office/drawing/2014/main" id="{4D34D09B-9DDC-45CE-996A-D7AEDB09C281}"/>
              </a:ext>
            </a:extLst>
          </p:cNvPr>
          <p:cNvSpPr/>
          <p:nvPr/>
        </p:nvSpPr>
        <p:spPr>
          <a:xfrm rot="16200000">
            <a:off x="6840000" y="3528000"/>
            <a:ext cx="360000" cy="26126"/>
          </a:xfrm>
          <a:custGeom>
            <a:avLst/>
            <a:gdLst/>
            <a:ahLst/>
            <a:cxnLst/>
            <a:rect l="l" t="t" r="r" b="b"/>
            <a:pathLst>
              <a:path w="143713" h="2706" extrusionOk="0">
                <a:moveTo>
                  <a:pt x="0" y="0"/>
                </a:moveTo>
                <a:lnTo>
                  <a:pt x="0" y="2705"/>
                </a:lnTo>
                <a:lnTo>
                  <a:pt x="143712" y="2705"/>
                </a:lnTo>
                <a:lnTo>
                  <a:pt x="143712"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9" name="Google Shape;140;p15">
            <a:extLst>
              <a:ext uri="{FF2B5EF4-FFF2-40B4-BE49-F238E27FC236}">
                <a16:creationId xmlns:a16="http://schemas.microsoft.com/office/drawing/2014/main" id="{CC92644B-4EEF-4BF5-9427-F6B2AA0143FF}"/>
              </a:ext>
            </a:extLst>
          </p:cNvPr>
          <p:cNvSpPr txBox="1">
            <a:spLocks/>
          </p:cNvSpPr>
          <p:nvPr/>
        </p:nvSpPr>
        <p:spPr>
          <a:xfrm>
            <a:off x="7560000" y="2160000"/>
            <a:ext cx="1440000" cy="720000"/>
          </a:xfrm>
          <a:prstGeom prst="rect">
            <a:avLst/>
          </a:prstGeom>
          <a:noFill/>
          <a:ln>
            <a:noFill/>
          </a:ln>
        </p:spPr>
        <p:txBody>
          <a:bodyPr spcFirstLastPara="1" wrap="square" lIns="72000" tIns="0" rIns="91425"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n-US" dirty="0"/>
              <a:t>Permutation Feature Importance</a:t>
            </a:r>
            <a:endParaRPr lang="en-SG" dirty="0"/>
          </a:p>
        </p:txBody>
      </p:sp>
      <p:sp>
        <p:nvSpPr>
          <p:cNvPr id="180" name="Google Shape;364;p44">
            <a:extLst>
              <a:ext uri="{FF2B5EF4-FFF2-40B4-BE49-F238E27FC236}">
                <a16:creationId xmlns:a16="http://schemas.microsoft.com/office/drawing/2014/main" id="{6F626433-3167-4191-BCA2-0A4B7625645C}"/>
              </a:ext>
            </a:extLst>
          </p:cNvPr>
          <p:cNvSpPr txBox="1"/>
          <p:nvPr/>
        </p:nvSpPr>
        <p:spPr>
          <a:xfrm>
            <a:off x="284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2</a:t>
            </a:r>
            <a:endParaRPr dirty="0">
              <a:sym typeface="Roboto"/>
            </a:endParaRPr>
          </a:p>
        </p:txBody>
      </p:sp>
      <p:sp>
        <p:nvSpPr>
          <p:cNvPr id="181" name="Google Shape;364;p44">
            <a:extLst>
              <a:ext uri="{FF2B5EF4-FFF2-40B4-BE49-F238E27FC236}">
                <a16:creationId xmlns:a16="http://schemas.microsoft.com/office/drawing/2014/main" id="{88BF94D3-5B07-49A4-9E6D-AA6327BEF39C}"/>
              </a:ext>
            </a:extLst>
          </p:cNvPr>
          <p:cNvSpPr txBox="1"/>
          <p:nvPr/>
        </p:nvSpPr>
        <p:spPr>
          <a:xfrm>
            <a:off x="410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3</a:t>
            </a:r>
            <a:endParaRPr dirty="0">
              <a:sym typeface="Roboto"/>
            </a:endParaRPr>
          </a:p>
        </p:txBody>
      </p:sp>
      <p:sp>
        <p:nvSpPr>
          <p:cNvPr id="182" name="Google Shape;364;p44">
            <a:extLst>
              <a:ext uri="{FF2B5EF4-FFF2-40B4-BE49-F238E27FC236}">
                <a16:creationId xmlns:a16="http://schemas.microsoft.com/office/drawing/2014/main" id="{888BECC1-D7C3-4593-AC1C-AC01237EC302}"/>
              </a:ext>
            </a:extLst>
          </p:cNvPr>
          <p:cNvSpPr txBox="1"/>
          <p:nvPr/>
        </p:nvSpPr>
        <p:spPr>
          <a:xfrm>
            <a:off x="536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4</a:t>
            </a:r>
            <a:endParaRPr dirty="0">
              <a:sym typeface="Roboto"/>
            </a:endParaRPr>
          </a:p>
        </p:txBody>
      </p:sp>
      <p:sp>
        <p:nvSpPr>
          <p:cNvPr id="183" name="Google Shape;364;p44">
            <a:extLst>
              <a:ext uri="{FF2B5EF4-FFF2-40B4-BE49-F238E27FC236}">
                <a16:creationId xmlns:a16="http://schemas.microsoft.com/office/drawing/2014/main" id="{77909A01-0391-4C5E-813C-F7560B3E62D3}"/>
              </a:ext>
            </a:extLst>
          </p:cNvPr>
          <p:cNvSpPr txBox="1"/>
          <p:nvPr/>
        </p:nvSpPr>
        <p:spPr>
          <a:xfrm>
            <a:off x="6624000" y="2880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5</a:t>
            </a:r>
            <a:endParaRPr dirty="0">
              <a:sym typeface="Roboto"/>
            </a:endParaRPr>
          </a:p>
        </p:txBody>
      </p:sp>
      <p:sp>
        <p:nvSpPr>
          <p:cNvPr id="184" name="Google Shape;364;p44">
            <a:extLst>
              <a:ext uri="{FF2B5EF4-FFF2-40B4-BE49-F238E27FC236}">
                <a16:creationId xmlns:a16="http://schemas.microsoft.com/office/drawing/2014/main" id="{D0DC450F-1E1C-466D-92AE-6B2FC8180850}"/>
              </a:ext>
            </a:extLst>
          </p:cNvPr>
          <p:cNvSpPr txBox="1"/>
          <p:nvPr/>
        </p:nvSpPr>
        <p:spPr>
          <a:xfrm>
            <a:off x="7884000" y="3384000"/>
            <a:ext cx="792000" cy="468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RPr/>
            </a:defPPr>
            <a:lvl1pPr>
              <a:buClr>
                <a:srgbClr val="434343"/>
              </a:buClr>
              <a:buSzPts val="2800"/>
              <a:buFont typeface="Montserrat ExtraBold"/>
              <a:buNone/>
              <a:defRPr sz="1500">
                <a:solidFill>
                  <a:srgbClr val="434343"/>
                </a:solidFill>
                <a:latin typeface="Montserrat ExtraBold"/>
                <a:ea typeface="Montserrat ExtraBold"/>
                <a:cs typeface="Montserrat ExtraBold"/>
              </a:defRPr>
            </a:lvl1pPr>
            <a:lvl2pPr>
              <a:buClr>
                <a:srgbClr val="434343"/>
              </a:buClr>
              <a:buSzPts val="1600"/>
              <a:buFont typeface="Squada One"/>
              <a:buNone/>
              <a:defRPr sz="1600">
                <a:solidFill>
                  <a:srgbClr val="434343"/>
                </a:solidFill>
                <a:latin typeface="Squada One"/>
                <a:ea typeface="Squada One"/>
                <a:cs typeface="Squada One"/>
              </a:defRPr>
            </a:lvl2pPr>
            <a:lvl3pPr>
              <a:buClr>
                <a:srgbClr val="434343"/>
              </a:buClr>
              <a:buSzPts val="1600"/>
              <a:buFont typeface="Squada One"/>
              <a:buNone/>
              <a:defRPr sz="1600">
                <a:solidFill>
                  <a:srgbClr val="434343"/>
                </a:solidFill>
                <a:latin typeface="Squada One"/>
                <a:ea typeface="Squada One"/>
                <a:cs typeface="Squada One"/>
              </a:defRPr>
            </a:lvl3pPr>
            <a:lvl4pPr>
              <a:buClr>
                <a:srgbClr val="434343"/>
              </a:buClr>
              <a:buSzPts val="1600"/>
              <a:buFont typeface="Squada One"/>
              <a:buNone/>
              <a:defRPr sz="1600">
                <a:solidFill>
                  <a:srgbClr val="434343"/>
                </a:solidFill>
                <a:latin typeface="Squada One"/>
                <a:ea typeface="Squada One"/>
                <a:cs typeface="Squada One"/>
              </a:defRPr>
            </a:lvl4pPr>
            <a:lvl5pPr>
              <a:buClr>
                <a:srgbClr val="434343"/>
              </a:buClr>
              <a:buSzPts val="1600"/>
              <a:buFont typeface="Squada One"/>
              <a:buNone/>
              <a:defRPr sz="1600">
                <a:solidFill>
                  <a:srgbClr val="434343"/>
                </a:solidFill>
                <a:latin typeface="Squada One"/>
                <a:ea typeface="Squada One"/>
                <a:cs typeface="Squada One"/>
              </a:defRPr>
            </a:lvl5pPr>
            <a:lvl6pPr>
              <a:buClr>
                <a:srgbClr val="434343"/>
              </a:buClr>
              <a:buSzPts val="1600"/>
              <a:buFont typeface="Squada One"/>
              <a:buNone/>
              <a:defRPr sz="1600">
                <a:solidFill>
                  <a:srgbClr val="434343"/>
                </a:solidFill>
                <a:latin typeface="Squada One"/>
                <a:ea typeface="Squada One"/>
                <a:cs typeface="Squada One"/>
              </a:defRPr>
            </a:lvl6pPr>
            <a:lvl7pPr>
              <a:buClr>
                <a:srgbClr val="434343"/>
              </a:buClr>
              <a:buSzPts val="1600"/>
              <a:buFont typeface="Squada One"/>
              <a:buNone/>
              <a:defRPr sz="1600">
                <a:solidFill>
                  <a:srgbClr val="434343"/>
                </a:solidFill>
                <a:latin typeface="Squada One"/>
                <a:ea typeface="Squada One"/>
                <a:cs typeface="Squada One"/>
              </a:defRPr>
            </a:lvl7pPr>
            <a:lvl8pPr>
              <a:buClr>
                <a:srgbClr val="434343"/>
              </a:buClr>
              <a:buSzPts val="1600"/>
              <a:buFont typeface="Squada One"/>
              <a:buNone/>
              <a:defRPr sz="1600">
                <a:solidFill>
                  <a:srgbClr val="434343"/>
                </a:solidFill>
                <a:latin typeface="Squada One"/>
                <a:ea typeface="Squada One"/>
                <a:cs typeface="Squada One"/>
              </a:defRPr>
            </a:lvl8pPr>
            <a:lvl9pPr>
              <a:buClr>
                <a:srgbClr val="434343"/>
              </a:buClr>
              <a:buSzPts val="1600"/>
              <a:buFont typeface="Squada One"/>
              <a:buNone/>
              <a:defRPr sz="1600">
                <a:solidFill>
                  <a:srgbClr val="434343"/>
                </a:solidFill>
                <a:latin typeface="Squada One"/>
                <a:ea typeface="Squada One"/>
                <a:cs typeface="Squada One"/>
              </a:defRPr>
            </a:lvl9pPr>
          </a:lstStyle>
          <a:p>
            <a:pPr algn="ctr"/>
            <a:r>
              <a:rPr lang="es" dirty="0">
                <a:sym typeface="Roboto"/>
              </a:rPr>
              <a:t>Method 6</a:t>
            </a:r>
            <a:endParaRPr dirty="0">
              <a:sym typeface="Roboto"/>
            </a:endParaRPr>
          </a:p>
        </p:txBody>
      </p:sp>
      <p:pic>
        <p:nvPicPr>
          <p:cNvPr id="3" name="Picture 2">
            <a:extLst>
              <a:ext uri="{FF2B5EF4-FFF2-40B4-BE49-F238E27FC236}">
                <a16:creationId xmlns:a16="http://schemas.microsoft.com/office/drawing/2014/main" id="{8B6C9C2C-21FB-4A24-9270-2EA6FD822DC1}"/>
              </a:ext>
            </a:extLst>
          </p:cNvPr>
          <p:cNvPicPr>
            <a:picLocks noChangeAspect="1"/>
          </p:cNvPicPr>
          <p:nvPr/>
        </p:nvPicPr>
        <p:blipFill>
          <a:blip r:embed="rId8"/>
          <a:stretch>
            <a:fillRect/>
          </a:stretch>
        </p:blipFill>
        <p:spPr>
          <a:xfrm>
            <a:off x="490322" y="853908"/>
            <a:ext cx="4857724" cy="2475700"/>
          </a:xfrm>
          <a:prstGeom prst="rect">
            <a:avLst/>
          </a:prstGeom>
        </p:spPr>
      </p:pic>
      <p:pic>
        <p:nvPicPr>
          <p:cNvPr id="14" name="Picture 13">
            <a:extLst>
              <a:ext uri="{FF2B5EF4-FFF2-40B4-BE49-F238E27FC236}">
                <a16:creationId xmlns:a16="http://schemas.microsoft.com/office/drawing/2014/main" id="{333F8B78-E2BB-4F2C-ACA0-C25131819FF9}"/>
              </a:ext>
            </a:extLst>
          </p:cNvPr>
          <p:cNvPicPr>
            <a:picLocks noChangeAspect="1"/>
          </p:cNvPicPr>
          <p:nvPr/>
        </p:nvPicPr>
        <p:blipFill>
          <a:blip r:embed="rId9"/>
          <a:stretch>
            <a:fillRect/>
          </a:stretch>
        </p:blipFill>
        <p:spPr>
          <a:xfrm>
            <a:off x="3796751" y="1533782"/>
            <a:ext cx="2514600" cy="1676400"/>
          </a:xfrm>
          <a:prstGeom prst="rect">
            <a:avLst/>
          </a:prstGeom>
        </p:spPr>
      </p:pic>
      <p:pic>
        <p:nvPicPr>
          <p:cNvPr id="16" name="Picture 15">
            <a:extLst>
              <a:ext uri="{FF2B5EF4-FFF2-40B4-BE49-F238E27FC236}">
                <a16:creationId xmlns:a16="http://schemas.microsoft.com/office/drawing/2014/main" id="{13F26DC3-AF41-420D-A820-AFB25FBC5408}"/>
              </a:ext>
            </a:extLst>
          </p:cNvPr>
          <p:cNvPicPr>
            <a:picLocks noChangeAspect="1"/>
          </p:cNvPicPr>
          <p:nvPr/>
        </p:nvPicPr>
        <p:blipFill>
          <a:blip r:embed="rId10"/>
          <a:stretch>
            <a:fillRect/>
          </a:stretch>
        </p:blipFill>
        <p:spPr>
          <a:xfrm>
            <a:off x="3271536" y="3538665"/>
            <a:ext cx="3038475" cy="1285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62"/>
                                        </p:tgtEl>
                                      </p:cBhvr>
                                    </p:animEffect>
                                    <p:set>
                                      <p:cBhvr>
                                        <p:cTn id="12" dur="1" fill="hold">
                                          <p:stCondLst>
                                            <p:cond delay="499"/>
                                          </p:stCondLst>
                                        </p:cTn>
                                        <p:tgtEl>
                                          <p:spTgt spid="16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0"/>
                                        <p:tgtEl>
                                          <p:spTgt spid="1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500"/>
                                        <p:tgtEl>
                                          <p:spTgt spid="15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61"/>
                                        </p:tgtEl>
                                      </p:cBhvr>
                                    </p:animEffect>
                                    <p:set>
                                      <p:cBhvr>
                                        <p:cTn id="26" dur="1" fill="hold">
                                          <p:stCondLst>
                                            <p:cond delay="499"/>
                                          </p:stCondLst>
                                        </p:cTn>
                                        <p:tgtEl>
                                          <p:spTgt spid="16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55"/>
                                        </p:tgtEl>
                                      </p:cBhvr>
                                    </p:animEffect>
                                    <p:set>
                                      <p:cBhvr>
                                        <p:cTn id="29" dur="1" fill="hold">
                                          <p:stCondLst>
                                            <p:cond delay="499"/>
                                          </p:stCondLst>
                                        </p:cTn>
                                        <p:tgtEl>
                                          <p:spTgt spid="1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500"/>
                                        <p:tgtEl>
                                          <p:spTgt spid="1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fade">
                                      <p:cBhvr>
                                        <p:cTn id="38" dur="500"/>
                                        <p:tgtEl>
                                          <p:spTgt spid="180"/>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66"/>
                                        </p:tgtEl>
                                      </p:cBhvr>
                                    </p:animEffect>
                                    <p:set>
                                      <p:cBhvr>
                                        <p:cTn id="46" dur="1" fill="hold">
                                          <p:stCondLst>
                                            <p:cond delay="499"/>
                                          </p:stCondLst>
                                        </p:cTn>
                                        <p:tgtEl>
                                          <p:spTgt spid="16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80"/>
                                        </p:tgtEl>
                                      </p:cBhvr>
                                    </p:animEffect>
                                    <p:set>
                                      <p:cBhvr>
                                        <p:cTn id="49" dur="1" fill="hold">
                                          <p:stCondLst>
                                            <p:cond delay="499"/>
                                          </p:stCondLst>
                                        </p:cTn>
                                        <p:tgtEl>
                                          <p:spTgt spid="18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fade">
                                      <p:cBhvr>
                                        <p:cTn id="55" dur="500"/>
                                        <p:tgtEl>
                                          <p:spTgt spid="18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81"/>
                                        </p:tgtEl>
                                      </p:cBhvr>
                                    </p:animEffect>
                                    <p:set>
                                      <p:cBhvr>
                                        <p:cTn id="66" dur="1" fill="hold">
                                          <p:stCondLst>
                                            <p:cond delay="499"/>
                                          </p:stCondLst>
                                        </p:cTn>
                                        <p:tgtEl>
                                          <p:spTgt spid="18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67"/>
                                        </p:tgtEl>
                                      </p:cBhvr>
                                    </p:animEffect>
                                    <p:set>
                                      <p:cBhvr>
                                        <p:cTn id="69" dur="1" fill="hold">
                                          <p:stCondLst>
                                            <p:cond delay="499"/>
                                          </p:stCondLst>
                                        </p:cTn>
                                        <p:tgtEl>
                                          <p:spTgt spid="167"/>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74"/>
                                        </p:tgtEl>
                                        <p:attrNameLst>
                                          <p:attrName>style.visibility</p:attrName>
                                        </p:attrNameLst>
                                      </p:cBhvr>
                                      <p:to>
                                        <p:strVal val="visible"/>
                                      </p:to>
                                    </p:set>
                                    <p:animEffect transition="in" filter="fade">
                                      <p:cBhvr>
                                        <p:cTn id="75" dur="500"/>
                                        <p:tgtEl>
                                          <p:spTgt spid="17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2"/>
                                        </p:tgtEl>
                                        <p:attrNameLst>
                                          <p:attrName>style.visibility</p:attrName>
                                        </p:attrNameLst>
                                      </p:cBhvr>
                                      <p:to>
                                        <p:strVal val="visible"/>
                                      </p:to>
                                    </p:set>
                                    <p:animEffect transition="in" filter="fade">
                                      <p:cBhvr>
                                        <p:cTn id="78" dur="500"/>
                                        <p:tgtEl>
                                          <p:spTgt spid="182"/>
                                        </p:tgtEl>
                                      </p:cBhvr>
                                    </p:animEffect>
                                  </p:childTnLst>
                                </p:cTn>
                              </p:par>
                              <p:par>
                                <p:cTn id="79" presetID="10" presetClass="entr" presetSubtype="0"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174"/>
                                        </p:tgtEl>
                                      </p:cBhvr>
                                    </p:animEffect>
                                    <p:set>
                                      <p:cBhvr>
                                        <p:cTn id="86" dur="1" fill="hold">
                                          <p:stCondLst>
                                            <p:cond delay="499"/>
                                          </p:stCondLst>
                                        </p:cTn>
                                        <p:tgtEl>
                                          <p:spTgt spid="174"/>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182"/>
                                        </p:tgtEl>
                                      </p:cBhvr>
                                    </p:animEffect>
                                    <p:set>
                                      <p:cBhvr>
                                        <p:cTn id="89" dur="1" fill="hold">
                                          <p:stCondLst>
                                            <p:cond delay="499"/>
                                          </p:stCondLst>
                                        </p:cTn>
                                        <p:tgtEl>
                                          <p:spTgt spid="18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
                                        </p:tgtEl>
                                      </p:cBhvr>
                                    </p:animEffect>
                                    <p:set>
                                      <p:cBhvr>
                                        <p:cTn id="92" dur="1" fill="hold">
                                          <p:stCondLst>
                                            <p:cond delay="499"/>
                                          </p:stCondLst>
                                        </p:cTn>
                                        <p:tgtEl>
                                          <p:spTgt spid="3"/>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183"/>
                                        </p:tgtEl>
                                        <p:attrNameLst>
                                          <p:attrName>style.visibility</p:attrName>
                                        </p:attrNameLst>
                                      </p:cBhvr>
                                      <p:to>
                                        <p:strVal val="visible"/>
                                      </p:to>
                                    </p:set>
                                    <p:animEffect transition="in" filter="fade">
                                      <p:cBhvr>
                                        <p:cTn id="95" dur="500"/>
                                        <p:tgtEl>
                                          <p:spTgt spid="18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5"/>
                                        </p:tgtEl>
                                        <p:attrNameLst>
                                          <p:attrName>style.visibility</p:attrName>
                                        </p:attrNameLst>
                                      </p:cBhvr>
                                      <p:to>
                                        <p:strVal val="visible"/>
                                      </p:to>
                                    </p:set>
                                    <p:animEffect transition="in" filter="fade">
                                      <p:cBhvr>
                                        <p:cTn id="98" dur="500"/>
                                        <p:tgtEl>
                                          <p:spTgt spid="175"/>
                                        </p:tgtEl>
                                      </p:cBhvr>
                                    </p:animEffect>
                                  </p:childTnLst>
                                </p:cTn>
                              </p:par>
                              <p:par>
                                <p:cTn id="99" presetID="10" presetClass="entr" presetSubtype="0"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500"/>
                                        <p:tgtEl>
                                          <p:spTgt spid="14"/>
                                        </p:tgtEl>
                                      </p:cBhvr>
                                    </p:animEffect>
                                  </p:childTnLst>
                                </p:cTn>
                              </p:par>
                              <p:par>
                                <p:cTn id="102" presetID="10" presetClass="entr" presetSubtype="0" fill="hold"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500"/>
                                        <p:tgtEl>
                                          <p:spTgt spid="1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183"/>
                                        </p:tgtEl>
                                      </p:cBhvr>
                                    </p:animEffect>
                                    <p:set>
                                      <p:cBhvr>
                                        <p:cTn id="109" dur="1" fill="hold">
                                          <p:stCondLst>
                                            <p:cond delay="499"/>
                                          </p:stCondLst>
                                        </p:cTn>
                                        <p:tgtEl>
                                          <p:spTgt spid="183"/>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75"/>
                                        </p:tgtEl>
                                      </p:cBhvr>
                                    </p:animEffect>
                                    <p:set>
                                      <p:cBhvr>
                                        <p:cTn id="112" dur="1" fill="hold">
                                          <p:stCondLst>
                                            <p:cond delay="499"/>
                                          </p:stCondLst>
                                        </p:cTn>
                                        <p:tgtEl>
                                          <p:spTgt spid="17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4"/>
                                        </p:tgtEl>
                                      </p:cBhvr>
                                    </p:animEffect>
                                    <p:set>
                                      <p:cBhvr>
                                        <p:cTn id="115" dur="1" fill="hold">
                                          <p:stCondLst>
                                            <p:cond delay="499"/>
                                          </p:stCondLst>
                                        </p:cTn>
                                        <p:tgtEl>
                                          <p:spTgt spid="14"/>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6"/>
                                        </p:tgtEl>
                                      </p:cBhvr>
                                    </p:animEffect>
                                    <p:set>
                                      <p:cBhvr>
                                        <p:cTn id="118" dur="1" fill="hold">
                                          <p:stCondLst>
                                            <p:cond delay="499"/>
                                          </p:stCondLst>
                                        </p:cTn>
                                        <p:tgtEl>
                                          <p:spTgt spid="16"/>
                                        </p:tgtEl>
                                        <p:attrNameLst>
                                          <p:attrName>style.visibility</p:attrName>
                                        </p:attrNameLst>
                                      </p:cBhvr>
                                      <p:to>
                                        <p:strVal val="hidden"/>
                                      </p:to>
                                    </p:set>
                                  </p:childTnLst>
                                </p:cTn>
                              </p:par>
                              <p:par>
                                <p:cTn id="119" presetID="10" presetClass="entr" presetSubtype="0" fill="hold" grpId="0" nodeType="withEffect">
                                  <p:stCondLst>
                                    <p:cond delay="0"/>
                                  </p:stCondLst>
                                  <p:childTnLst>
                                    <p:set>
                                      <p:cBhvr>
                                        <p:cTn id="120" dur="1" fill="hold">
                                          <p:stCondLst>
                                            <p:cond delay="0"/>
                                          </p:stCondLst>
                                        </p:cTn>
                                        <p:tgtEl>
                                          <p:spTgt spid="179"/>
                                        </p:tgtEl>
                                        <p:attrNameLst>
                                          <p:attrName>style.visibility</p:attrName>
                                        </p:attrNameLst>
                                      </p:cBhvr>
                                      <p:to>
                                        <p:strVal val="visible"/>
                                      </p:to>
                                    </p:set>
                                    <p:animEffect transition="in" filter="fade">
                                      <p:cBhvr>
                                        <p:cTn id="121" dur="500"/>
                                        <p:tgtEl>
                                          <p:spTgt spid="17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84"/>
                                        </p:tgtEl>
                                        <p:attrNameLst>
                                          <p:attrName>style.visibility</p:attrName>
                                        </p:attrNameLst>
                                      </p:cBhvr>
                                      <p:to>
                                        <p:strVal val="visible"/>
                                      </p:to>
                                    </p:set>
                                    <p:animEffect transition="in" filter="fade">
                                      <p:cBhvr>
                                        <p:cTn id="124" dur="500"/>
                                        <p:tgtEl>
                                          <p:spTgt spid="184"/>
                                        </p:tgtEl>
                                      </p:cBhvr>
                                    </p:animEffect>
                                  </p:childTnLst>
                                </p:cTn>
                              </p:par>
                              <p:par>
                                <p:cTn id="125" presetID="10" presetClass="entr" presetSubtype="0" fill="hold" nodeType="with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500"/>
                                        <p:tgtEl>
                                          <p:spTgt spid="8"/>
                                        </p:tgtEl>
                                      </p:cBhvr>
                                    </p:animEffect>
                                  </p:childTnLst>
                                </p:cTn>
                              </p:par>
                              <p:par>
                                <p:cTn id="128" presetID="10" presetClass="entr" presetSubtype="0" fill="hold"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fade">
                                      <p:cBhvr>
                                        <p:cTn id="130" dur="500"/>
                                        <p:tgtEl>
                                          <p:spTgt spid="1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2" nodeType="clickEffect">
                                  <p:stCondLst>
                                    <p:cond delay="0"/>
                                  </p:stCondLst>
                                  <p:childTnLst>
                                    <p:set>
                                      <p:cBhvr>
                                        <p:cTn id="134" dur="1" fill="hold">
                                          <p:stCondLst>
                                            <p:cond delay="0"/>
                                          </p:stCondLst>
                                        </p:cTn>
                                        <p:tgtEl>
                                          <p:spTgt spid="162"/>
                                        </p:tgtEl>
                                        <p:attrNameLst>
                                          <p:attrName>style.visibility</p:attrName>
                                        </p:attrNameLst>
                                      </p:cBhvr>
                                      <p:to>
                                        <p:strVal val="visible"/>
                                      </p:to>
                                    </p:set>
                                    <p:animEffect transition="in" filter="fade">
                                      <p:cBhvr>
                                        <p:cTn id="135" dur="500"/>
                                        <p:tgtEl>
                                          <p:spTgt spid="162"/>
                                        </p:tgtEl>
                                      </p:cBhvr>
                                    </p:animEffect>
                                  </p:childTnLst>
                                </p:cTn>
                              </p:par>
                              <p:par>
                                <p:cTn id="136" presetID="10" presetClass="entr" presetSubtype="0" fill="hold" grpId="2" nodeType="withEffect">
                                  <p:stCondLst>
                                    <p:cond delay="0"/>
                                  </p:stCondLst>
                                  <p:childTnLst>
                                    <p:set>
                                      <p:cBhvr>
                                        <p:cTn id="137" dur="1" fill="hold">
                                          <p:stCondLst>
                                            <p:cond delay="0"/>
                                          </p:stCondLst>
                                        </p:cTn>
                                        <p:tgtEl>
                                          <p:spTgt spid="161"/>
                                        </p:tgtEl>
                                        <p:attrNameLst>
                                          <p:attrName>style.visibility</p:attrName>
                                        </p:attrNameLst>
                                      </p:cBhvr>
                                      <p:to>
                                        <p:strVal val="visible"/>
                                      </p:to>
                                    </p:set>
                                    <p:animEffect transition="in" filter="fade">
                                      <p:cBhvr>
                                        <p:cTn id="138" dur="500"/>
                                        <p:tgtEl>
                                          <p:spTgt spid="161"/>
                                        </p:tgtEl>
                                      </p:cBhvr>
                                    </p:animEffect>
                                  </p:childTnLst>
                                </p:cTn>
                              </p:par>
                              <p:par>
                                <p:cTn id="139" presetID="10" presetClass="entr" presetSubtype="0" fill="hold" grpId="2" nodeType="withEffect">
                                  <p:stCondLst>
                                    <p:cond delay="0"/>
                                  </p:stCondLst>
                                  <p:childTnLst>
                                    <p:set>
                                      <p:cBhvr>
                                        <p:cTn id="140" dur="1" fill="hold">
                                          <p:stCondLst>
                                            <p:cond delay="0"/>
                                          </p:stCondLst>
                                        </p:cTn>
                                        <p:tgtEl>
                                          <p:spTgt spid="155"/>
                                        </p:tgtEl>
                                        <p:attrNameLst>
                                          <p:attrName>style.visibility</p:attrName>
                                        </p:attrNameLst>
                                      </p:cBhvr>
                                      <p:to>
                                        <p:strVal val="visible"/>
                                      </p:to>
                                    </p:set>
                                    <p:animEffect transition="in" filter="fade">
                                      <p:cBhvr>
                                        <p:cTn id="141" dur="500"/>
                                        <p:tgtEl>
                                          <p:spTgt spid="155"/>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166"/>
                                        </p:tgtEl>
                                        <p:attrNameLst>
                                          <p:attrName>style.visibility</p:attrName>
                                        </p:attrNameLst>
                                      </p:cBhvr>
                                      <p:to>
                                        <p:strVal val="visible"/>
                                      </p:to>
                                    </p:set>
                                    <p:animEffect transition="in" filter="fade">
                                      <p:cBhvr>
                                        <p:cTn id="144" dur="500"/>
                                        <p:tgtEl>
                                          <p:spTgt spid="166"/>
                                        </p:tgtEl>
                                      </p:cBhvr>
                                    </p:animEffect>
                                  </p:childTnLst>
                                </p:cTn>
                              </p:par>
                              <p:par>
                                <p:cTn id="145" presetID="10" presetClass="entr" presetSubtype="0" fill="hold" grpId="2" nodeType="withEffect">
                                  <p:stCondLst>
                                    <p:cond delay="0"/>
                                  </p:stCondLst>
                                  <p:childTnLst>
                                    <p:set>
                                      <p:cBhvr>
                                        <p:cTn id="146" dur="1" fill="hold">
                                          <p:stCondLst>
                                            <p:cond delay="0"/>
                                          </p:stCondLst>
                                        </p:cTn>
                                        <p:tgtEl>
                                          <p:spTgt spid="180"/>
                                        </p:tgtEl>
                                        <p:attrNameLst>
                                          <p:attrName>style.visibility</p:attrName>
                                        </p:attrNameLst>
                                      </p:cBhvr>
                                      <p:to>
                                        <p:strVal val="visible"/>
                                      </p:to>
                                    </p:set>
                                    <p:animEffect transition="in" filter="fade">
                                      <p:cBhvr>
                                        <p:cTn id="147" dur="500"/>
                                        <p:tgtEl>
                                          <p:spTgt spid="180"/>
                                        </p:tgtEl>
                                      </p:cBhvr>
                                    </p:animEffect>
                                  </p:childTnLst>
                                </p:cTn>
                              </p:par>
                              <p:par>
                                <p:cTn id="148" presetID="10" presetClass="entr" presetSubtype="0" fill="hold" grpId="2" nodeType="withEffect">
                                  <p:stCondLst>
                                    <p:cond delay="0"/>
                                  </p:stCondLst>
                                  <p:childTnLst>
                                    <p:set>
                                      <p:cBhvr>
                                        <p:cTn id="149" dur="1" fill="hold">
                                          <p:stCondLst>
                                            <p:cond delay="0"/>
                                          </p:stCondLst>
                                        </p:cTn>
                                        <p:tgtEl>
                                          <p:spTgt spid="181"/>
                                        </p:tgtEl>
                                        <p:attrNameLst>
                                          <p:attrName>style.visibility</p:attrName>
                                        </p:attrNameLst>
                                      </p:cBhvr>
                                      <p:to>
                                        <p:strVal val="visible"/>
                                      </p:to>
                                    </p:set>
                                    <p:animEffect transition="in" filter="fade">
                                      <p:cBhvr>
                                        <p:cTn id="150" dur="500"/>
                                        <p:tgtEl>
                                          <p:spTgt spid="181"/>
                                        </p:tgtEl>
                                      </p:cBhvr>
                                    </p:animEffect>
                                  </p:childTnLst>
                                </p:cTn>
                              </p:par>
                              <p:par>
                                <p:cTn id="151" presetID="10" presetClass="entr" presetSubtype="0" fill="hold" grpId="2" nodeType="withEffect">
                                  <p:stCondLst>
                                    <p:cond delay="0"/>
                                  </p:stCondLst>
                                  <p:childTnLst>
                                    <p:set>
                                      <p:cBhvr>
                                        <p:cTn id="152" dur="1" fill="hold">
                                          <p:stCondLst>
                                            <p:cond delay="0"/>
                                          </p:stCondLst>
                                        </p:cTn>
                                        <p:tgtEl>
                                          <p:spTgt spid="167"/>
                                        </p:tgtEl>
                                        <p:attrNameLst>
                                          <p:attrName>style.visibility</p:attrName>
                                        </p:attrNameLst>
                                      </p:cBhvr>
                                      <p:to>
                                        <p:strVal val="visible"/>
                                      </p:to>
                                    </p:set>
                                    <p:animEffect transition="in" filter="fade">
                                      <p:cBhvr>
                                        <p:cTn id="153" dur="500"/>
                                        <p:tgtEl>
                                          <p:spTgt spid="167"/>
                                        </p:tgtEl>
                                      </p:cBhvr>
                                    </p:animEffect>
                                  </p:childTnLst>
                                </p:cTn>
                              </p:par>
                              <p:par>
                                <p:cTn id="154" presetID="10" presetClass="entr" presetSubtype="0" fill="hold" grpId="2" nodeType="with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fade">
                                      <p:cBhvr>
                                        <p:cTn id="156" dur="500"/>
                                        <p:tgtEl>
                                          <p:spTgt spid="174"/>
                                        </p:tgtEl>
                                      </p:cBhvr>
                                    </p:animEffect>
                                  </p:childTnLst>
                                </p:cTn>
                              </p:par>
                              <p:par>
                                <p:cTn id="157" presetID="10" presetClass="entr" presetSubtype="0" fill="hold" grpId="2" nodeType="withEffect">
                                  <p:stCondLst>
                                    <p:cond delay="0"/>
                                  </p:stCondLst>
                                  <p:childTnLst>
                                    <p:set>
                                      <p:cBhvr>
                                        <p:cTn id="158" dur="1" fill="hold">
                                          <p:stCondLst>
                                            <p:cond delay="0"/>
                                          </p:stCondLst>
                                        </p:cTn>
                                        <p:tgtEl>
                                          <p:spTgt spid="182"/>
                                        </p:tgtEl>
                                        <p:attrNameLst>
                                          <p:attrName>style.visibility</p:attrName>
                                        </p:attrNameLst>
                                      </p:cBhvr>
                                      <p:to>
                                        <p:strVal val="visible"/>
                                      </p:to>
                                    </p:set>
                                    <p:animEffect transition="in" filter="fade">
                                      <p:cBhvr>
                                        <p:cTn id="159" dur="500"/>
                                        <p:tgtEl>
                                          <p:spTgt spid="182"/>
                                        </p:tgtEl>
                                      </p:cBhvr>
                                    </p:animEffect>
                                  </p:childTnLst>
                                </p:cTn>
                              </p:par>
                              <p:par>
                                <p:cTn id="160" presetID="10" presetClass="entr" presetSubtype="0" fill="hold" grpId="2" nodeType="withEffect">
                                  <p:stCondLst>
                                    <p:cond delay="0"/>
                                  </p:stCondLst>
                                  <p:childTnLst>
                                    <p:set>
                                      <p:cBhvr>
                                        <p:cTn id="161" dur="1" fill="hold">
                                          <p:stCondLst>
                                            <p:cond delay="0"/>
                                          </p:stCondLst>
                                        </p:cTn>
                                        <p:tgtEl>
                                          <p:spTgt spid="183"/>
                                        </p:tgtEl>
                                        <p:attrNameLst>
                                          <p:attrName>style.visibility</p:attrName>
                                        </p:attrNameLst>
                                      </p:cBhvr>
                                      <p:to>
                                        <p:strVal val="visible"/>
                                      </p:to>
                                    </p:set>
                                    <p:animEffect transition="in" filter="fade">
                                      <p:cBhvr>
                                        <p:cTn id="162" dur="500"/>
                                        <p:tgtEl>
                                          <p:spTgt spid="183"/>
                                        </p:tgtEl>
                                      </p:cBhvr>
                                    </p:animEffect>
                                  </p:childTnLst>
                                </p:cTn>
                              </p:par>
                              <p:par>
                                <p:cTn id="163" presetID="10" presetClass="entr" presetSubtype="0" fill="hold" grpId="2" nodeType="withEffect">
                                  <p:stCondLst>
                                    <p:cond delay="0"/>
                                  </p:stCondLst>
                                  <p:childTnLst>
                                    <p:set>
                                      <p:cBhvr>
                                        <p:cTn id="164" dur="1" fill="hold">
                                          <p:stCondLst>
                                            <p:cond delay="0"/>
                                          </p:stCondLst>
                                        </p:cTn>
                                        <p:tgtEl>
                                          <p:spTgt spid="175"/>
                                        </p:tgtEl>
                                        <p:attrNameLst>
                                          <p:attrName>style.visibility</p:attrName>
                                        </p:attrNameLst>
                                      </p:cBhvr>
                                      <p:to>
                                        <p:strVal val="visible"/>
                                      </p:to>
                                    </p:set>
                                    <p:animEffect transition="in" filter="fade">
                                      <p:cBhvr>
                                        <p:cTn id="165" dur="500"/>
                                        <p:tgtEl>
                                          <p:spTgt spid="175"/>
                                        </p:tgtEl>
                                      </p:cBhvr>
                                    </p:animEffect>
                                  </p:childTnLst>
                                </p:cTn>
                              </p:par>
                              <p:par>
                                <p:cTn id="166" presetID="10" presetClass="exit" presetSubtype="0" fill="hold" nodeType="withEffect">
                                  <p:stCondLst>
                                    <p:cond delay="0"/>
                                  </p:stCondLst>
                                  <p:childTnLst>
                                    <p:animEffect transition="out" filter="fade">
                                      <p:cBhvr>
                                        <p:cTn id="167" dur="500"/>
                                        <p:tgtEl>
                                          <p:spTgt spid="8"/>
                                        </p:tgtEl>
                                      </p:cBhvr>
                                    </p:animEffect>
                                    <p:set>
                                      <p:cBhvr>
                                        <p:cTn id="168" dur="1" fill="hold">
                                          <p:stCondLst>
                                            <p:cond delay="499"/>
                                          </p:stCondLst>
                                        </p:cTn>
                                        <p:tgtEl>
                                          <p:spTgt spid="8"/>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12"/>
                                        </p:tgtEl>
                                      </p:cBhvr>
                                    </p:animEffect>
                                    <p:set>
                                      <p:cBhvr>
                                        <p:cTn id="17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5" grpId="1"/>
      <p:bldP spid="155" grpId="2"/>
      <p:bldP spid="161" grpId="0"/>
      <p:bldP spid="161" grpId="1"/>
      <p:bldP spid="161" grpId="2"/>
      <p:bldP spid="162" grpId="0"/>
      <p:bldP spid="162" grpId="1"/>
      <p:bldP spid="162" grpId="2"/>
      <p:bldP spid="166" grpId="0"/>
      <p:bldP spid="166" grpId="1"/>
      <p:bldP spid="166" grpId="2"/>
      <p:bldP spid="167" grpId="0"/>
      <p:bldP spid="167" grpId="1"/>
      <p:bldP spid="167" grpId="2"/>
      <p:bldP spid="174" grpId="0"/>
      <p:bldP spid="174" grpId="1"/>
      <p:bldP spid="174" grpId="2"/>
      <p:bldP spid="175" grpId="0"/>
      <p:bldP spid="175" grpId="1"/>
      <p:bldP spid="175" grpId="2"/>
      <p:bldP spid="179" grpId="0"/>
      <p:bldP spid="180" grpId="0"/>
      <p:bldP spid="180" grpId="1"/>
      <p:bldP spid="180" grpId="2"/>
      <p:bldP spid="181" grpId="0"/>
      <p:bldP spid="181" grpId="1"/>
      <p:bldP spid="181" grpId="2"/>
      <p:bldP spid="182" grpId="0"/>
      <p:bldP spid="182" grpId="1"/>
      <p:bldP spid="182" grpId="2"/>
      <p:bldP spid="183" grpId="0"/>
      <p:bldP spid="183" grpId="1"/>
      <p:bldP spid="183" grpId="2"/>
      <p:bldP spid="1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36840" y="2108601"/>
            <a:ext cx="360000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Modelling</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4993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1023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3" name="Google Shape;153;p16"/>
          <p:cNvSpPr/>
          <p:nvPr/>
        </p:nvSpPr>
        <p:spPr>
          <a:xfrm>
            <a:off x="4107410"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453306"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a:spLocks noGrp="1"/>
          </p:cNvSpPr>
          <p:nvPr>
            <p:ph type="title" idx="2"/>
          </p:nvPr>
        </p:nvSpPr>
        <p:spPr>
          <a:xfrm>
            <a:off x="1976982" y="3111750"/>
            <a:ext cx="900000" cy="540000"/>
          </a:xfrm>
          <a:prstGeom prst="rect">
            <a:avLst/>
          </a:prstGeom>
          <a:noFill/>
          <a:ln>
            <a:noFill/>
          </a:ln>
        </p:spPr>
        <p:txBody>
          <a:bodyPr spcFirstLastPara="1" wrap="square" lIns="91425" tIns="91425" rIns="91425" bIns="91425" anchor="ctr" anchorCtr="0">
            <a:noAutofit/>
          </a:bodyPr>
          <a:lstStyle/>
          <a:p>
            <a:r>
              <a:rPr lang="en" dirty="0"/>
              <a:t>02</a:t>
            </a:r>
            <a:endParaRPr dirty="0"/>
          </a:p>
        </p:txBody>
      </p:sp>
      <p:sp>
        <p:nvSpPr>
          <p:cNvPr id="157" name="Google Shape;157;p16"/>
          <p:cNvSpPr txBox="1">
            <a:spLocks noGrp="1"/>
          </p:cNvSpPr>
          <p:nvPr>
            <p:ph type="title" idx="8"/>
          </p:nvPr>
        </p:nvSpPr>
        <p:spPr>
          <a:xfrm>
            <a:off x="4314710" y="1760176"/>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16"/>
          <p:cNvSpPr txBox="1">
            <a:spLocks noGrp="1"/>
          </p:cNvSpPr>
          <p:nvPr>
            <p:ph type="ctrTitle" idx="6"/>
          </p:nvPr>
        </p:nvSpPr>
        <p:spPr>
          <a:xfrm>
            <a:off x="3500060" y="2284213"/>
            <a:ext cx="1872000" cy="3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Feature Selection</a:t>
            </a:r>
            <a:endParaRPr dirty="0"/>
          </a:p>
        </p:txBody>
      </p:sp>
      <p:sp>
        <p:nvSpPr>
          <p:cNvPr id="164" name="Google Shape;164;p16"/>
          <p:cNvSpPr txBox="1">
            <a:spLocks noGrp="1"/>
          </p:cNvSpPr>
          <p:nvPr>
            <p:ph type="title" idx="18"/>
          </p:nvPr>
        </p:nvSpPr>
        <p:spPr>
          <a:xfrm>
            <a:off x="625101" y="1748735"/>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16"/>
          <p:cNvSpPr txBox="1">
            <a:spLocks noGrp="1"/>
          </p:cNvSpPr>
          <p:nvPr>
            <p:ph type="ctrTitle" idx="16"/>
          </p:nvPr>
        </p:nvSpPr>
        <p:spPr>
          <a:xfrm>
            <a:off x="151956" y="2293574"/>
            <a:ext cx="1260000" cy="3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68" name="Google Shape;168;p16"/>
          <p:cNvSpPr txBox="1">
            <a:spLocks noGrp="1"/>
          </p:cNvSpPr>
          <p:nvPr>
            <p:ph type="ctrTitle" idx="19"/>
          </p:nvPr>
        </p:nvSpPr>
        <p:spPr>
          <a:xfrm>
            <a:off x="7294955" y="2293846"/>
            <a:ext cx="1260000" cy="360000"/>
          </a:xfrm>
          <a:prstGeom prst="rect">
            <a:avLst/>
          </a:prstGeom>
          <a:noFill/>
          <a:ln>
            <a:noFill/>
          </a:ln>
        </p:spPr>
        <p:txBody>
          <a:bodyPr spcFirstLastPara="1" wrap="square" lIns="91425" tIns="91425" rIns="91425" bIns="91425" anchor="b" anchorCtr="0">
            <a:noAutofit/>
          </a:bodyPr>
          <a:lstStyle/>
          <a:p>
            <a:r>
              <a:rPr lang="en" dirty="0"/>
              <a:t>Conclusion</a:t>
            </a:r>
            <a:endParaRPr dirty="0"/>
          </a:p>
        </p:txBody>
      </p:sp>
      <p:sp>
        <p:nvSpPr>
          <p:cNvPr id="170" name="Google Shape;170;p16"/>
          <p:cNvSpPr txBox="1">
            <a:spLocks noGrp="1"/>
          </p:cNvSpPr>
          <p:nvPr>
            <p:ph type="title" idx="21"/>
          </p:nvPr>
        </p:nvSpPr>
        <p:spPr>
          <a:xfrm>
            <a:off x="6373138" y="3179259"/>
            <a:ext cx="900000" cy="5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1" name="Google Shape;171;p16"/>
          <p:cNvSpPr txBox="1">
            <a:spLocks noGrp="1"/>
          </p:cNvSpPr>
          <p:nvPr>
            <p:ph type="ctrTitle"/>
          </p:nvPr>
        </p:nvSpPr>
        <p:spPr>
          <a:xfrm>
            <a:off x="1268060" y="3719259"/>
            <a:ext cx="2340000" cy="64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br>
              <a:rPr lang="en" dirty="0"/>
            </a:br>
            <a:r>
              <a:rPr lang="en" dirty="0"/>
              <a:t>Data </a:t>
            </a:r>
            <a:r>
              <a:rPr lang="en-US" dirty="0"/>
              <a:t>Wrangling</a:t>
            </a:r>
            <a:r>
              <a:rPr lang="en" dirty="0"/>
              <a:t>,</a:t>
            </a:r>
            <a:br>
              <a:rPr lang="en" dirty="0"/>
            </a:br>
            <a:r>
              <a:rPr lang="en" dirty="0"/>
              <a:t>Exploratory Data Analysis, Feature Engineering</a:t>
            </a:r>
            <a:endParaRPr dirty="0"/>
          </a:p>
        </p:txBody>
      </p:sp>
      <p:sp>
        <p:nvSpPr>
          <p:cNvPr id="30" name="Google Shape;140;p15">
            <a:extLst>
              <a:ext uri="{FF2B5EF4-FFF2-40B4-BE49-F238E27FC236}">
                <a16:creationId xmlns:a16="http://schemas.microsoft.com/office/drawing/2014/main" id="{8386D61A-8CF9-4216-AC82-7CA236AF3733}"/>
              </a:ext>
            </a:extLst>
          </p:cNvPr>
          <p:cNvSpPr txBox="1">
            <a:spLocks/>
          </p:cNvSpPr>
          <p:nvPr/>
        </p:nvSpPr>
        <p:spPr>
          <a:xfrm>
            <a:off x="3222000" y="1004203"/>
            <a:ext cx="27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rgbClr val="434343"/>
              </a:buClr>
              <a:buSzPts val="2800"/>
              <a:buFont typeface="Montserrat ExtraBold"/>
              <a:buNone/>
              <a:defRPr sz="3200" b="1">
                <a:solidFill>
                  <a:srgbClr val="434343"/>
                </a:solidFill>
                <a:latin typeface="Montserrat ExtraBold"/>
                <a:ea typeface="Montserrat ExtraBold"/>
                <a:cs typeface="Montserrat ExtraBold"/>
                <a:sym typeface="Montserrat ExtraBold"/>
              </a:defRPr>
            </a:lvl1pPr>
            <a:lvl2pPr>
              <a:buClr>
                <a:srgbClr val="434343"/>
              </a:buClr>
              <a:buSzPts val="1600"/>
              <a:buFont typeface="Squada One"/>
              <a:buNone/>
              <a:defRPr sz="1600">
                <a:solidFill>
                  <a:srgbClr val="434343"/>
                </a:solidFill>
                <a:latin typeface="Squada One"/>
                <a:ea typeface="Squada One"/>
                <a:cs typeface="Squada One"/>
                <a:sym typeface="Squada One"/>
              </a:defRPr>
            </a:lvl2pPr>
            <a:lvl3pPr>
              <a:buClr>
                <a:srgbClr val="434343"/>
              </a:buClr>
              <a:buSzPts val="1600"/>
              <a:buFont typeface="Squada One"/>
              <a:buNone/>
              <a:defRPr sz="1600">
                <a:solidFill>
                  <a:srgbClr val="434343"/>
                </a:solidFill>
                <a:latin typeface="Squada One"/>
                <a:ea typeface="Squada One"/>
                <a:cs typeface="Squada One"/>
                <a:sym typeface="Squada One"/>
              </a:defRPr>
            </a:lvl3pPr>
            <a:lvl4pPr>
              <a:buClr>
                <a:srgbClr val="434343"/>
              </a:buClr>
              <a:buSzPts val="1600"/>
              <a:buFont typeface="Squada One"/>
              <a:buNone/>
              <a:defRPr sz="1600">
                <a:solidFill>
                  <a:srgbClr val="434343"/>
                </a:solidFill>
                <a:latin typeface="Squada One"/>
                <a:ea typeface="Squada One"/>
                <a:cs typeface="Squada One"/>
                <a:sym typeface="Squada One"/>
              </a:defRPr>
            </a:lvl4pPr>
            <a:lvl5pPr>
              <a:buClr>
                <a:srgbClr val="434343"/>
              </a:buClr>
              <a:buSzPts val="1600"/>
              <a:buFont typeface="Squada One"/>
              <a:buNone/>
              <a:defRPr sz="1600">
                <a:solidFill>
                  <a:srgbClr val="434343"/>
                </a:solidFill>
                <a:latin typeface="Squada One"/>
                <a:ea typeface="Squada One"/>
                <a:cs typeface="Squada One"/>
                <a:sym typeface="Squada One"/>
              </a:defRPr>
            </a:lvl5pPr>
            <a:lvl6pPr>
              <a:buClr>
                <a:srgbClr val="434343"/>
              </a:buClr>
              <a:buSzPts val="1600"/>
              <a:buFont typeface="Squada One"/>
              <a:buNone/>
              <a:defRPr sz="1600">
                <a:solidFill>
                  <a:srgbClr val="434343"/>
                </a:solidFill>
                <a:latin typeface="Squada One"/>
                <a:ea typeface="Squada One"/>
                <a:cs typeface="Squada One"/>
                <a:sym typeface="Squada One"/>
              </a:defRPr>
            </a:lvl6pPr>
            <a:lvl7pPr>
              <a:buClr>
                <a:srgbClr val="434343"/>
              </a:buClr>
              <a:buSzPts val="1600"/>
              <a:buFont typeface="Squada One"/>
              <a:buNone/>
              <a:defRPr sz="1600">
                <a:solidFill>
                  <a:srgbClr val="434343"/>
                </a:solidFill>
                <a:latin typeface="Squada One"/>
                <a:ea typeface="Squada One"/>
                <a:cs typeface="Squada One"/>
                <a:sym typeface="Squada One"/>
              </a:defRPr>
            </a:lvl7pPr>
            <a:lvl8pPr>
              <a:buClr>
                <a:srgbClr val="434343"/>
              </a:buClr>
              <a:buSzPts val="1600"/>
              <a:buFont typeface="Squada One"/>
              <a:buNone/>
              <a:defRPr sz="1600">
                <a:solidFill>
                  <a:srgbClr val="434343"/>
                </a:solidFill>
                <a:latin typeface="Squada One"/>
                <a:ea typeface="Squada One"/>
                <a:cs typeface="Squada One"/>
                <a:sym typeface="Squada One"/>
              </a:defRPr>
            </a:lvl8pPr>
            <a:lvl9pPr>
              <a:buClr>
                <a:srgbClr val="434343"/>
              </a:buClr>
              <a:buSzPts val="1600"/>
              <a:buFont typeface="Squada One"/>
              <a:buNone/>
              <a:defRPr sz="1600">
                <a:solidFill>
                  <a:srgbClr val="434343"/>
                </a:solidFill>
                <a:latin typeface="Squada One"/>
                <a:ea typeface="Squada One"/>
                <a:cs typeface="Squada One"/>
                <a:sym typeface="Squada One"/>
              </a:defRPr>
            </a:lvl9pPr>
          </a:lstStyle>
          <a:p>
            <a:r>
              <a:rPr lang="en-US" dirty="0"/>
              <a:t>My Agenda</a:t>
            </a:r>
          </a:p>
        </p:txBody>
      </p:sp>
      <p:sp>
        <p:nvSpPr>
          <p:cNvPr id="33" name="TextBox 32">
            <a:extLst>
              <a:ext uri="{FF2B5EF4-FFF2-40B4-BE49-F238E27FC236}">
                <a16:creationId xmlns:a16="http://schemas.microsoft.com/office/drawing/2014/main" id="{4A0A347F-98A3-4C2E-A587-E96D7EA4CD39}"/>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54" name="Google Shape;204;p18">
            <a:extLst>
              <a:ext uri="{FF2B5EF4-FFF2-40B4-BE49-F238E27FC236}">
                <a16:creationId xmlns:a16="http://schemas.microsoft.com/office/drawing/2014/main" id="{B70D496F-8FC2-4DDE-B29F-D1DA0FCE84FE}"/>
              </a:ext>
            </a:extLst>
          </p:cNvPr>
          <p:cNvSpPr txBox="1"/>
          <p:nvPr/>
        </p:nvSpPr>
        <p:spPr>
          <a:xfrm>
            <a:off x="151956" y="2571750"/>
            <a:ext cx="1728000" cy="108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Why I did this project?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History</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About me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Problem Statement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Target audience</a:t>
            </a:r>
          </a:p>
        </p:txBody>
      </p:sp>
      <p:sp>
        <p:nvSpPr>
          <p:cNvPr id="55" name="Google Shape;204;p18">
            <a:extLst>
              <a:ext uri="{FF2B5EF4-FFF2-40B4-BE49-F238E27FC236}">
                <a16:creationId xmlns:a16="http://schemas.microsoft.com/office/drawing/2014/main" id="{ADD23202-9B00-4C98-B632-19F7CF23460B}"/>
              </a:ext>
            </a:extLst>
          </p:cNvPr>
          <p:cNvSpPr txBox="1"/>
          <p:nvPr/>
        </p:nvSpPr>
        <p:spPr>
          <a:xfrm>
            <a:off x="1718060" y="4313271"/>
            <a:ext cx="1440000" cy="72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Dataset</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New features</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What did I find?</a:t>
            </a:r>
          </a:p>
          <a:p>
            <a:pPr marL="171450" lvl="0" indent="-171450" rtl="0">
              <a:spcBef>
                <a:spcPts val="0"/>
              </a:spcBef>
              <a:buFontTx/>
              <a:buChar char="-"/>
            </a:pPr>
            <a:endParaRPr lang="en" sz="1200" dirty="0">
              <a:solidFill>
                <a:srgbClr val="434343"/>
              </a:solidFill>
              <a:latin typeface="EB Garamond"/>
              <a:ea typeface="EB Garamond"/>
              <a:cs typeface="EB Garamond"/>
              <a:sym typeface="EB Garamond"/>
            </a:endParaRPr>
          </a:p>
          <a:p>
            <a:pPr marL="0" lvl="0" indent="0" rtl="0">
              <a:spcBef>
                <a:spcPts val="0"/>
              </a:spcBef>
              <a:buNone/>
            </a:pPr>
            <a:endParaRPr sz="1200" dirty="0">
              <a:solidFill>
                <a:srgbClr val="434343"/>
              </a:solidFill>
              <a:latin typeface="EB Garamond"/>
              <a:ea typeface="EB Garamond"/>
              <a:cs typeface="EB Garamond"/>
              <a:sym typeface="EB Garamond"/>
            </a:endParaRPr>
          </a:p>
        </p:txBody>
      </p:sp>
      <p:sp>
        <p:nvSpPr>
          <p:cNvPr id="56" name="Google Shape;204;p18">
            <a:extLst>
              <a:ext uri="{FF2B5EF4-FFF2-40B4-BE49-F238E27FC236}">
                <a16:creationId xmlns:a16="http://schemas.microsoft.com/office/drawing/2014/main" id="{3D0B297B-930F-46EE-A095-D4A56F20B090}"/>
              </a:ext>
            </a:extLst>
          </p:cNvPr>
          <p:cNvSpPr txBox="1"/>
          <p:nvPr/>
        </p:nvSpPr>
        <p:spPr>
          <a:xfrm>
            <a:off x="6013138" y="3961744"/>
            <a:ext cx="1620000" cy="3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buFontTx/>
              <a:buChar char="-"/>
              <a:defRPr sz="1200">
                <a:solidFill>
                  <a:srgbClr val="434343"/>
                </a:solidFill>
                <a:latin typeface="EB Garamond"/>
                <a:ea typeface="EB Garamond"/>
                <a:cs typeface="EB Garamond"/>
              </a:defRPr>
            </a:lvl1pPr>
          </a:lstStyle>
          <a:p>
            <a:r>
              <a:rPr lang="en" dirty="0">
                <a:sym typeface="EB Garamond"/>
              </a:rPr>
              <a:t>What’s the outcome?</a:t>
            </a:r>
            <a:endParaRPr dirty="0">
              <a:sym typeface="EB Garamond"/>
            </a:endParaRPr>
          </a:p>
        </p:txBody>
      </p:sp>
      <p:sp>
        <p:nvSpPr>
          <p:cNvPr id="23" name="Google Shape;162;p16">
            <a:extLst>
              <a:ext uri="{FF2B5EF4-FFF2-40B4-BE49-F238E27FC236}">
                <a16:creationId xmlns:a16="http://schemas.microsoft.com/office/drawing/2014/main" id="{656EA4B7-7602-43B5-ADD4-89430C8241DC}"/>
              </a:ext>
            </a:extLst>
          </p:cNvPr>
          <p:cNvSpPr txBox="1">
            <a:spLocks/>
          </p:cNvSpPr>
          <p:nvPr/>
        </p:nvSpPr>
        <p:spPr>
          <a:xfrm>
            <a:off x="6103138" y="3679682"/>
            <a:ext cx="1440000" cy="3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SG" dirty="0"/>
              <a:t>Modelling</a:t>
            </a:r>
          </a:p>
        </p:txBody>
      </p:sp>
      <p:sp>
        <p:nvSpPr>
          <p:cNvPr id="25" name="Google Shape;204;p18">
            <a:extLst>
              <a:ext uri="{FF2B5EF4-FFF2-40B4-BE49-F238E27FC236}">
                <a16:creationId xmlns:a16="http://schemas.microsoft.com/office/drawing/2014/main" id="{9D9039BC-3CFC-4298-9F8E-3A40EA7EFDD4}"/>
              </a:ext>
            </a:extLst>
          </p:cNvPr>
          <p:cNvSpPr txBox="1"/>
          <p:nvPr/>
        </p:nvSpPr>
        <p:spPr>
          <a:xfrm>
            <a:off x="3608060" y="2556223"/>
            <a:ext cx="2268000" cy="1440000"/>
          </a:xfrm>
          <a:prstGeom prst="rect">
            <a:avLst/>
          </a:prstGeom>
          <a:noFill/>
          <a:ln>
            <a:noFill/>
          </a:ln>
        </p:spPr>
        <p:txBody>
          <a:bodyPr spcFirstLastPara="1" wrap="square" lIns="91425" tIns="91425" rIns="91425" bIns="91425" anchor="t" anchorCtr="0">
            <a:noAutofit/>
          </a:bodyPr>
          <a:lstStyle/>
          <a:p>
            <a:pPr marL="171450" lvl="0" indent="-171450" rtl="0">
              <a:spcBef>
                <a:spcPts val="0"/>
              </a:spcBef>
              <a:buFontTx/>
              <a:buChar char="-"/>
            </a:pPr>
            <a:r>
              <a:rPr lang="en" sz="1200" dirty="0">
                <a:solidFill>
                  <a:srgbClr val="434343"/>
                </a:solidFill>
                <a:latin typeface="EB Garamond"/>
                <a:ea typeface="EB Garamond"/>
                <a:cs typeface="EB Garamond"/>
                <a:sym typeface="EB Garamond"/>
              </a:rPr>
              <a:t>One hot encoding</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Correlation heatmap</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Pairwise correlation</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Low variance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RFECV</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Feature importance</a:t>
            </a:r>
          </a:p>
          <a:p>
            <a:pPr marL="171450" lvl="0" indent="-171450" rtl="0">
              <a:spcBef>
                <a:spcPts val="0"/>
              </a:spcBef>
              <a:buFontTx/>
              <a:buChar char="-"/>
            </a:pPr>
            <a:r>
              <a:rPr lang="en" sz="1200" dirty="0">
                <a:solidFill>
                  <a:srgbClr val="434343"/>
                </a:solidFill>
                <a:latin typeface="EB Garamond"/>
                <a:ea typeface="EB Garamond"/>
                <a:cs typeface="EB Garamond"/>
                <a:sym typeface="EB Garamond"/>
              </a:rPr>
              <a:t>Permutation feature importance</a:t>
            </a:r>
            <a:endParaRPr sz="1200" dirty="0">
              <a:solidFill>
                <a:srgbClr val="434343"/>
              </a:solidFill>
              <a:latin typeface="EB Garamond"/>
              <a:ea typeface="EB Garamond"/>
              <a:cs typeface="EB Garamond"/>
              <a:sym typeface="EB Garamond"/>
            </a:endParaRPr>
          </a:p>
        </p:txBody>
      </p:sp>
      <p:sp>
        <p:nvSpPr>
          <p:cNvPr id="26" name="Google Shape;153;p16">
            <a:extLst>
              <a:ext uri="{FF2B5EF4-FFF2-40B4-BE49-F238E27FC236}">
                <a16:creationId xmlns:a16="http://schemas.microsoft.com/office/drawing/2014/main" id="{B4B37647-BAED-4256-8956-9AC002E7EB38}"/>
              </a:ext>
            </a:extLst>
          </p:cNvPr>
          <p:cNvSpPr/>
          <p:nvPr/>
        </p:nvSpPr>
        <p:spPr>
          <a:xfrm>
            <a:off x="7607565" y="168633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p16">
            <a:extLst>
              <a:ext uri="{FF2B5EF4-FFF2-40B4-BE49-F238E27FC236}">
                <a16:creationId xmlns:a16="http://schemas.microsoft.com/office/drawing/2014/main" id="{7ED3F8D3-074C-450E-AFE1-A92AB5FB1883}"/>
              </a:ext>
            </a:extLst>
          </p:cNvPr>
          <p:cNvSpPr txBox="1">
            <a:spLocks/>
          </p:cNvSpPr>
          <p:nvPr/>
        </p:nvSpPr>
        <p:spPr>
          <a:xfrm>
            <a:off x="7814865" y="1760176"/>
            <a:ext cx="900000" cy="54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r>
              <a:rPr lang="en" dirty="0"/>
              <a:t>05</a:t>
            </a:r>
          </a:p>
        </p:txBody>
      </p:sp>
      <p:sp>
        <p:nvSpPr>
          <p:cNvPr id="28" name="Google Shape;204;p18">
            <a:extLst>
              <a:ext uri="{FF2B5EF4-FFF2-40B4-BE49-F238E27FC236}">
                <a16:creationId xmlns:a16="http://schemas.microsoft.com/office/drawing/2014/main" id="{1EB46A66-5A23-44F6-AE47-3DF96C16A857}"/>
              </a:ext>
            </a:extLst>
          </p:cNvPr>
          <p:cNvSpPr txBox="1"/>
          <p:nvPr/>
        </p:nvSpPr>
        <p:spPr>
          <a:xfrm>
            <a:off x="7344000" y="2586955"/>
            <a:ext cx="1620000" cy="928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71450" indent="-171450">
              <a:buFontTx/>
              <a:buChar char="-"/>
              <a:defRPr sz="1200">
                <a:solidFill>
                  <a:srgbClr val="434343"/>
                </a:solidFill>
                <a:latin typeface="EB Garamond"/>
                <a:ea typeface="EB Garamond"/>
                <a:cs typeface="EB Garamond"/>
              </a:defRPr>
            </a:lvl1pPr>
          </a:lstStyle>
          <a:p>
            <a:r>
              <a:rPr lang="en-US" dirty="0">
                <a:sym typeface="EB Garamond"/>
              </a:rPr>
              <a:t>Conclusion</a:t>
            </a:r>
          </a:p>
          <a:p>
            <a:r>
              <a:rPr lang="en-US" dirty="0">
                <a:sym typeface="EB Garamond"/>
              </a:rPr>
              <a:t>Benefits</a:t>
            </a:r>
          </a:p>
          <a:p>
            <a:r>
              <a:rPr lang="en-US" dirty="0">
                <a:sym typeface="EB Garamond"/>
              </a:rPr>
              <a:t>Limitations</a:t>
            </a:r>
          </a:p>
          <a:p>
            <a:r>
              <a:rPr lang="en-US" dirty="0">
                <a:sym typeface="EB Garamond"/>
              </a:rPr>
              <a:t>Future works</a:t>
            </a:r>
            <a:endParaRPr dirty="0">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85" name="TextBox 84">
            <a:extLst>
              <a:ext uri="{FF2B5EF4-FFF2-40B4-BE49-F238E27FC236}">
                <a16:creationId xmlns:a16="http://schemas.microsoft.com/office/drawing/2014/main" id="{08568179-972A-4338-9928-62F29D4FF974}"/>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pic>
        <p:nvPicPr>
          <p:cNvPr id="5" name="Picture 4">
            <a:extLst>
              <a:ext uri="{FF2B5EF4-FFF2-40B4-BE49-F238E27FC236}">
                <a16:creationId xmlns:a16="http://schemas.microsoft.com/office/drawing/2014/main" id="{B511A193-BE6B-4924-BE25-E59B2A0942CD}"/>
              </a:ext>
            </a:extLst>
          </p:cNvPr>
          <p:cNvPicPr>
            <a:picLocks noChangeAspect="1"/>
          </p:cNvPicPr>
          <p:nvPr/>
        </p:nvPicPr>
        <p:blipFill>
          <a:blip r:embed="rId3"/>
          <a:stretch>
            <a:fillRect/>
          </a:stretch>
        </p:blipFill>
        <p:spPr>
          <a:xfrm>
            <a:off x="2819854" y="1072799"/>
            <a:ext cx="6324146" cy="2997902"/>
          </a:xfrm>
          <a:prstGeom prst="rect">
            <a:avLst/>
          </a:prstGeom>
        </p:spPr>
      </p:pic>
      <p:sp>
        <p:nvSpPr>
          <p:cNvPr id="90" name="Google Shape;202;p18">
            <a:extLst>
              <a:ext uri="{FF2B5EF4-FFF2-40B4-BE49-F238E27FC236}">
                <a16:creationId xmlns:a16="http://schemas.microsoft.com/office/drawing/2014/main" id="{44072C79-1FD8-4BA9-8F5F-4555907E673E}"/>
              </a:ext>
            </a:extLst>
          </p:cNvPr>
          <p:cNvSpPr txBox="1">
            <a:spLocks noGrp="1"/>
          </p:cNvSpPr>
          <p:nvPr>
            <p:ph type="ctrTitle"/>
          </p:nvPr>
        </p:nvSpPr>
        <p:spPr>
          <a:xfrm>
            <a:off x="1620000" y="45553"/>
            <a:ext cx="5904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Regression Model Results</a:t>
            </a:r>
            <a:endParaRPr sz="3200" b="1" dirty="0">
              <a:solidFill>
                <a:srgbClr val="434343"/>
              </a:solidFill>
            </a:endParaRPr>
          </a:p>
        </p:txBody>
      </p:sp>
      <p:sp>
        <p:nvSpPr>
          <p:cNvPr id="91" name="Google Shape;140;p15">
            <a:extLst>
              <a:ext uri="{FF2B5EF4-FFF2-40B4-BE49-F238E27FC236}">
                <a16:creationId xmlns:a16="http://schemas.microsoft.com/office/drawing/2014/main" id="{5D97F8B6-CF4B-41DD-B53E-6CAB28B5A49E}"/>
              </a:ext>
            </a:extLst>
          </p:cNvPr>
          <p:cNvSpPr txBox="1">
            <a:spLocks/>
          </p:cNvSpPr>
          <p:nvPr/>
        </p:nvSpPr>
        <p:spPr>
          <a:xfrm>
            <a:off x="183854" y="1000617"/>
            <a:ext cx="2592000" cy="2952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marL="0" indent="0">
              <a:spcBef>
                <a:spcPts val="300"/>
              </a:spcBef>
              <a:spcAft>
                <a:spcPts val="100"/>
              </a:spcAft>
              <a:buNone/>
            </a:pPr>
            <a:r>
              <a:rPr lang="en-US" sz="1100" dirty="0"/>
              <a:t>Acronym:</a:t>
            </a:r>
          </a:p>
          <a:p>
            <a:pPr marL="0" indent="0">
              <a:spcBef>
                <a:spcPts val="300"/>
              </a:spcBef>
              <a:spcAft>
                <a:spcPts val="100"/>
              </a:spcAft>
              <a:buNone/>
            </a:pPr>
            <a:r>
              <a:rPr lang="en-US" sz="1100" dirty="0"/>
              <a:t>Gb - </a:t>
            </a:r>
            <a:r>
              <a:rPr lang="en-US" sz="1100" dirty="0" err="1"/>
              <a:t>GradientBoostingRegressor</a:t>
            </a:r>
            <a:endParaRPr lang="en-US" sz="1100" dirty="0"/>
          </a:p>
          <a:p>
            <a:pPr marL="0" indent="0">
              <a:spcBef>
                <a:spcPts val="300"/>
              </a:spcBef>
              <a:spcAft>
                <a:spcPts val="100"/>
              </a:spcAft>
              <a:buNone/>
            </a:pPr>
            <a:r>
              <a:rPr lang="en-US" sz="1100" dirty="0"/>
              <a:t>Et - </a:t>
            </a:r>
            <a:r>
              <a:rPr lang="en-US" sz="1100" dirty="0" err="1"/>
              <a:t>ExtraTreesRegressor</a:t>
            </a:r>
            <a:endParaRPr lang="en-US" sz="1100" dirty="0"/>
          </a:p>
          <a:p>
            <a:pPr marL="0" indent="0">
              <a:spcBef>
                <a:spcPts val="300"/>
              </a:spcBef>
              <a:spcAft>
                <a:spcPts val="100"/>
              </a:spcAft>
              <a:buNone/>
            </a:pPr>
            <a:r>
              <a:rPr lang="en-US" sz="1100" dirty="0" err="1"/>
              <a:t>Xgb</a:t>
            </a:r>
            <a:r>
              <a:rPr lang="en-US" sz="1100" dirty="0"/>
              <a:t> - </a:t>
            </a:r>
            <a:r>
              <a:rPr lang="en-US" sz="1100" dirty="0" err="1"/>
              <a:t>XGBRegressor</a:t>
            </a:r>
            <a:endParaRPr lang="en-US" sz="1100" dirty="0"/>
          </a:p>
          <a:p>
            <a:pPr marL="0" indent="0">
              <a:spcBef>
                <a:spcPts val="300"/>
              </a:spcBef>
              <a:spcAft>
                <a:spcPts val="100"/>
              </a:spcAft>
              <a:buNone/>
            </a:pPr>
            <a:r>
              <a:rPr lang="en-US" sz="1100" dirty="0"/>
              <a:t>Lg - </a:t>
            </a:r>
            <a:r>
              <a:rPr lang="en-US" sz="1100" dirty="0" err="1"/>
              <a:t>LGBMRegressor</a:t>
            </a:r>
            <a:endParaRPr lang="en-US" sz="1100" dirty="0"/>
          </a:p>
          <a:p>
            <a:pPr marL="0" indent="0">
              <a:spcBef>
                <a:spcPts val="300"/>
              </a:spcBef>
              <a:spcAft>
                <a:spcPts val="100"/>
              </a:spcAft>
              <a:buNone/>
            </a:pPr>
            <a:r>
              <a:rPr lang="en-US" sz="1100" dirty="0"/>
              <a:t>Ab - </a:t>
            </a:r>
            <a:r>
              <a:rPr lang="en-US" sz="1100" dirty="0" err="1"/>
              <a:t>AdaBoostRegressor</a:t>
            </a:r>
            <a:endParaRPr lang="en-US" sz="1100" dirty="0"/>
          </a:p>
          <a:p>
            <a:pPr marL="0" indent="0">
              <a:spcBef>
                <a:spcPts val="300"/>
              </a:spcBef>
              <a:spcAft>
                <a:spcPts val="100"/>
              </a:spcAft>
              <a:buNone/>
            </a:pPr>
            <a:r>
              <a:rPr lang="en-US" sz="1100" dirty="0"/>
              <a:t>rf - </a:t>
            </a:r>
            <a:r>
              <a:rPr lang="en-US" sz="1100" dirty="0" err="1"/>
              <a:t>RandomForestRegressor</a:t>
            </a:r>
            <a:endParaRPr lang="en-US" sz="1100" dirty="0"/>
          </a:p>
          <a:p>
            <a:pPr marL="0" indent="0">
              <a:spcBef>
                <a:spcPts val="300"/>
              </a:spcBef>
              <a:spcAft>
                <a:spcPts val="100"/>
              </a:spcAft>
              <a:buNone/>
            </a:pPr>
            <a:r>
              <a:rPr lang="en-US" sz="1100" dirty="0" err="1"/>
              <a:t>Knr</a:t>
            </a:r>
            <a:r>
              <a:rPr lang="en-US" sz="1100" dirty="0"/>
              <a:t> - </a:t>
            </a:r>
            <a:r>
              <a:rPr lang="en-US" sz="1100" dirty="0" err="1"/>
              <a:t>KNeighborsRegressor</a:t>
            </a:r>
            <a:endParaRPr lang="en-US" sz="1100" dirty="0"/>
          </a:p>
          <a:p>
            <a:pPr marL="0" indent="0">
              <a:spcBef>
                <a:spcPts val="300"/>
              </a:spcBef>
              <a:spcAft>
                <a:spcPts val="100"/>
              </a:spcAft>
              <a:buNone/>
            </a:pPr>
            <a:r>
              <a:rPr lang="en-US" sz="1100" dirty="0"/>
              <a:t>Dt - </a:t>
            </a:r>
            <a:r>
              <a:rPr lang="en-US" sz="1100" dirty="0" err="1"/>
              <a:t>DecisionTreeRegressor</a:t>
            </a:r>
            <a:endParaRPr lang="en-US" sz="1100" dirty="0"/>
          </a:p>
          <a:p>
            <a:pPr marL="0" indent="0">
              <a:spcBef>
                <a:spcPts val="300"/>
              </a:spcBef>
              <a:spcAft>
                <a:spcPts val="100"/>
              </a:spcAft>
              <a:buNone/>
            </a:pPr>
            <a:r>
              <a:rPr lang="en-US" sz="1100" dirty="0"/>
              <a:t>Rd - Ridge</a:t>
            </a:r>
          </a:p>
          <a:p>
            <a:pPr marL="0" indent="0">
              <a:spcBef>
                <a:spcPts val="300"/>
              </a:spcBef>
              <a:spcAft>
                <a:spcPts val="100"/>
              </a:spcAft>
              <a:buNone/>
            </a:pPr>
            <a:r>
              <a:rPr lang="en-US" sz="1100" dirty="0"/>
              <a:t>Lr - </a:t>
            </a:r>
            <a:r>
              <a:rPr lang="en-US" sz="1100" dirty="0" err="1"/>
              <a:t>LinearRegression</a:t>
            </a:r>
            <a:endParaRPr lang="en-US" sz="1100" dirty="0"/>
          </a:p>
          <a:p>
            <a:pPr marL="0" indent="0">
              <a:spcBef>
                <a:spcPts val="300"/>
              </a:spcBef>
              <a:spcAft>
                <a:spcPts val="100"/>
              </a:spcAft>
              <a:buNone/>
            </a:pPr>
            <a:r>
              <a:rPr lang="en-US" sz="1100" dirty="0"/>
              <a:t>Ls - Lasso</a:t>
            </a:r>
          </a:p>
          <a:p>
            <a:pPr marL="0" indent="0">
              <a:spcBef>
                <a:spcPts val="300"/>
              </a:spcBef>
              <a:spcAft>
                <a:spcPts val="100"/>
              </a:spcAft>
              <a:buNone/>
            </a:pPr>
            <a:r>
              <a:rPr lang="en-US" sz="1100" dirty="0" err="1"/>
              <a:t>Svr</a:t>
            </a:r>
            <a:r>
              <a:rPr lang="en-US" sz="1100" dirty="0"/>
              <a:t> - </a:t>
            </a:r>
            <a:r>
              <a:rPr lang="en-SG" sz="1100" dirty="0" err="1"/>
              <a:t>SupportVectorRegression</a:t>
            </a:r>
            <a:endParaRPr lang="en-US" sz="1100" dirty="0"/>
          </a:p>
        </p:txBody>
      </p:sp>
      <p:sp>
        <p:nvSpPr>
          <p:cNvPr id="6" name="Rectangle: Rounded Corners 5">
            <a:extLst>
              <a:ext uri="{FF2B5EF4-FFF2-40B4-BE49-F238E27FC236}">
                <a16:creationId xmlns:a16="http://schemas.microsoft.com/office/drawing/2014/main" id="{C8DB7778-B985-4937-87CA-AFC3273FC797}"/>
              </a:ext>
            </a:extLst>
          </p:cNvPr>
          <p:cNvSpPr/>
          <p:nvPr/>
        </p:nvSpPr>
        <p:spPr>
          <a:xfrm>
            <a:off x="2819854" y="1354074"/>
            <a:ext cx="6164487" cy="195943"/>
          </a:xfrm>
          <a:prstGeom prst="round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SG"/>
          </a:p>
        </p:txBody>
      </p:sp>
      <p:sp>
        <p:nvSpPr>
          <p:cNvPr id="93" name="TextBox 92">
            <a:extLst>
              <a:ext uri="{FF2B5EF4-FFF2-40B4-BE49-F238E27FC236}">
                <a16:creationId xmlns:a16="http://schemas.microsoft.com/office/drawing/2014/main" id="{3513A4C4-AF53-450F-8AEE-C15389C8BA6F}"/>
              </a:ext>
            </a:extLst>
          </p:cNvPr>
          <p:cNvSpPr txBox="1"/>
          <p:nvPr/>
        </p:nvSpPr>
        <p:spPr>
          <a:xfrm>
            <a:off x="183854" y="4070145"/>
            <a:ext cx="7151230" cy="876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457200">
              <a:buClr>
                <a:srgbClr val="434343"/>
              </a:buClr>
              <a:buSzPct val="100000"/>
              <a:buFont typeface="Arial" panose="020B0604020202020204" pitchFamily="34" charset="0"/>
              <a:buChar char="•"/>
              <a:defRPr sz="2000">
                <a:solidFill>
                  <a:srgbClr val="434343"/>
                </a:solidFill>
                <a:latin typeface="Montserrat ExtraBold" panose="020B0604020202020204" charset="0"/>
                <a:ea typeface="EB Garamond"/>
                <a:cs typeface="Calibri" panose="020F0502020204030204" pitchFamily="34" charset="0"/>
              </a:defRPr>
            </a:lvl1pPr>
            <a:lvl2pPr algn="ctr">
              <a:buSzPts val="1100"/>
              <a:buFont typeface="Squada One"/>
              <a:buNone/>
              <a:defRPr sz="1100">
                <a:latin typeface="Squada One"/>
                <a:ea typeface="Squada One"/>
                <a:cs typeface="Squada One"/>
              </a:defRPr>
            </a:lvl2pPr>
            <a:lvl3pPr algn="ctr">
              <a:buSzPts val="1100"/>
              <a:buFont typeface="Squada One"/>
              <a:buNone/>
              <a:defRPr sz="1100">
                <a:latin typeface="Squada One"/>
                <a:ea typeface="Squada One"/>
                <a:cs typeface="Squada One"/>
              </a:defRPr>
            </a:lvl3pPr>
            <a:lvl4pPr algn="ctr">
              <a:buSzPts val="1100"/>
              <a:buFont typeface="Squada One"/>
              <a:buNone/>
              <a:defRPr sz="1100">
                <a:latin typeface="Squada One"/>
                <a:ea typeface="Squada One"/>
                <a:cs typeface="Squada One"/>
              </a:defRPr>
            </a:lvl4pPr>
            <a:lvl5pPr algn="ctr">
              <a:buSzPts val="1100"/>
              <a:buFont typeface="Squada One"/>
              <a:buNone/>
              <a:defRPr sz="1100">
                <a:latin typeface="Squada One"/>
                <a:ea typeface="Squada One"/>
                <a:cs typeface="Squada One"/>
              </a:defRPr>
            </a:lvl5pPr>
            <a:lvl6pPr algn="ctr">
              <a:buSzPts val="1100"/>
              <a:buFont typeface="Squada One"/>
              <a:buNone/>
              <a:defRPr sz="1100">
                <a:latin typeface="Squada One"/>
                <a:ea typeface="Squada One"/>
                <a:cs typeface="Squada One"/>
              </a:defRPr>
            </a:lvl6pPr>
            <a:lvl7pPr algn="ctr">
              <a:buSzPts val="1100"/>
              <a:buFont typeface="Squada One"/>
              <a:buNone/>
              <a:defRPr sz="1100">
                <a:latin typeface="Squada One"/>
                <a:ea typeface="Squada One"/>
                <a:cs typeface="Squada One"/>
              </a:defRPr>
            </a:lvl7pPr>
            <a:lvl8pPr algn="ctr">
              <a:buSzPts val="1100"/>
              <a:buFont typeface="Squada One"/>
              <a:buNone/>
              <a:defRPr sz="1100">
                <a:latin typeface="Squada One"/>
                <a:ea typeface="Squada One"/>
                <a:cs typeface="Squada One"/>
              </a:defRPr>
            </a:lvl8pPr>
            <a:lvl9pPr algn="ctr">
              <a:buSzPts val="1100"/>
              <a:buFont typeface="Squada One"/>
              <a:buNone/>
              <a:defRPr sz="1100">
                <a:latin typeface="Squada One"/>
                <a:ea typeface="Squada One"/>
                <a:cs typeface="Squada One"/>
              </a:defRPr>
            </a:lvl9pPr>
          </a:lstStyle>
          <a:p>
            <a:pPr algn="l">
              <a:buFont typeface="Arial" panose="020B0604020202020204" pitchFamily="34" charset="0"/>
              <a:buChar char="•"/>
            </a:pPr>
            <a:r>
              <a:rPr lang="en-US" sz="1400" dirty="0"/>
              <a:t>Gradient Boosting Regressor model seems to be the best model because of the lowest test RMSE.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100" fill="hold"/>
                                        <p:tgtEl>
                                          <p:spTgt spid="6"/>
                                        </p:tgtEl>
                                        <p:attrNameLst>
                                          <p:attrName>ppt_x</p:attrName>
                                        </p:attrNameLst>
                                      </p:cBhvr>
                                      <p:tavLst>
                                        <p:tav tm="0">
                                          <p:val>
                                            <p:strVal val="#ppt_x"/>
                                          </p:val>
                                        </p:tav>
                                        <p:tav tm="100000">
                                          <p:val>
                                            <p:strVal val="#ppt_x"/>
                                          </p:val>
                                        </p:tav>
                                      </p:tavLst>
                                    </p:anim>
                                    <p:anim calcmode="lin" valueType="num">
                                      <p:cBhvr>
                                        <p:cTn id="9" dur="1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100"/>
                                        <p:tgtEl>
                                          <p:spTgt spid="93"/>
                                        </p:tgtEl>
                                      </p:cBhvr>
                                    </p:animEffect>
                                    <p:anim calcmode="lin" valueType="num">
                                      <p:cBhvr>
                                        <p:cTn id="15" dur="100" fill="hold"/>
                                        <p:tgtEl>
                                          <p:spTgt spid="93"/>
                                        </p:tgtEl>
                                        <p:attrNameLst>
                                          <p:attrName>ppt_x</p:attrName>
                                        </p:attrNameLst>
                                      </p:cBhvr>
                                      <p:tavLst>
                                        <p:tav tm="0">
                                          <p:val>
                                            <p:strVal val="#ppt_x"/>
                                          </p:val>
                                        </p:tav>
                                        <p:tav tm="100000">
                                          <p:val>
                                            <p:strVal val="#ppt_x"/>
                                          </p:val>
                                        </p:tav>
                                      </p:tavLst>
                                    </p:anim>
                                    <p:anim calcmode="lin" valueType="num">
                                      <p:cBhvr>
                                        <p:cTn id="16" dur="1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21600" y="2108601"/>
            <a:ext cx="259746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Conclusion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3469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553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7" name="Picture 2">
            <a:extLst>
              <a:ext uri="{FF2B5EF4-FFF2-40B4-BE49-F238E27FC236}">
                <a16:creationId xmlns:a16="http://schemas.microsoft.com/office/drawing/2014/main" id="{3D147035-80A0-4843-A774-C8C3425E2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 y="988715"/>
            <a:ext cx="3530839" cy="4159971"/>
          </a:xfrm>
          <a:prstGeom prst="rect">
            <a:avLst/>
          </a:prstGeom>
          <a:noFill/>
          <a:extLst>
            <a:ext uri="{909E8E84-426E-40DD-AFC4-6F175D3DCCD1}">
              <a14:hiddenFill xmlns:a14="http://schemas.microsoft.com/office/drawing/2010/main">
                <a:solidFill>
                  <a:srgbClr val="FFFFFF"/>
                </a:solidFill>
              </a14:hiddenFill>
            </a:ext>
          </a:extLst>
        </p:spPr>
      </p:pic>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4018051" y="988715"/>
            <a:ext cx="360000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Conclusion</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3947886" y="1636714"/>
            <a:ext cx="4717194" cy="319248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Gradient Boosting Regressor has achieved satisfactory results: RMSE - $20,394 and R-squared - 98.24% when I train the complete dataset.</a:t>
            </a:r>
          </a:p>
          <a:p>
            <a:pPr>
              <a:buFont typeface="Arial" panose="020B0604020202020204" pitchFamily="34" charset="0"/>
              <a:buChar char="•"/>
            </a:pPr>
            <a:r>
              <a:rPr lang="en-US" dirty="0"/>
              <a:t>Top 5 features: Floor area, distance to city, remaining year, mean floor and distance to primary school.</a:t>
            </a:r>
          </a:p>
        </p:txBody>
      </p:sp>
      <p:sp>
        <p:nvSpPr>
          <p:cNvPr id="8" name="TextBox 7">
            <a:extLst>
              <a:ext uri="{FF2B5EF4-FFF2-40B4-BE49-F238E27FC236}">
                <a16:creationId xmlns:a16="http://schemas.microsoft.com/office/drawing/2014/main" id="{8BCC32E0-5CEA-49A0-A111-C4E4B6AE1C9A}"/>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745080" y="988715"/>
            <a:ext cx="486324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Benefits</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745080" y="1636714"/>
            <a:ext cx="7920000" cy="136800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The predictive price is presented as a range e.g., if the predicted price is $450,000, it will show the range between $430,000 to $470,000,</a:t>
            </a:r>
          </a:p>
          <a:p>
            <a:pPr>
              <a:buFont typeface="Arial" panose="020B0604020202020204" pitchFamily="34" charset="0"/>
              <a:buChar char="•"/>
            </a:pPr>
            <a:r>
              <a:rPr lang="en-US" dirty="0"/>
              <a:t>Multiple features to improve price prediction.</a:t>
            </a:r>
          </a:p>
        </p:txBody>
      </p:sp>
      <p:sp>
        <p:nvSpPr>
          <p:cNvPr id="5" name="Google Shape;140;p15">
            <a:extLst>
              <a:ext uri="{FF2B5EF4-FFF2-40B4-BE49-F238E27FC236}">
                <a16:creationId xmlns:a16="http://schemas.microsoft.com/office/drawing/2014/main" id="{4BD53004-E8C6-4F29-9EE2-3173E6723921}"/>
              </a:ext>
            </a:extLst>
          </p:cNvPr>
          <p:cNvSpPr txBox="1">
            <a:spLocks/>
          </p:cNvSpPr>
          <p:nvPr/>
        </p:nvSpPr>
        <p:spPr>
          <a:xfrm>
            <a:off x="745080" y="3004714"/>
            <a:ext cx="3600000" cy="64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800"/>
              <a:buFont typeface="Squada One"/>
              <a:buNone/>
              <a:defRPr sz="1800" b="0" i="0" u="none" strike="noStrike" cap="none">
                <a:solidFill>
                  <a:srgbClr val="434343"/>
                </a:solidFill>
                <a:latin typeface="Squada One"/>
                <a:ea typeface="Squada One"/>
                <a:cs typeface="Squada One"/>
                <a:sym typeface="Squada One"/>
              </a:defRPr>
            </a:lvl9pPr>
          </a:lstStyle>
          <a:p>
            <a:pPr algn="l">
              <a:buSzPts val="2800"/>
            </a:pPr>
            <a:r>
              <a:rPr lang="en-SG" sz="3200" b="1" dirty="0"/>
              <a:t>Limitations</a:t>
            </a:r>
          </a:p>
        </p:txBody>
      </p:sp>
      <p:sp>
        <p:nvSpPr>
          <p:cNvPr id="6" name="Google Shape;140;p15">
            <a:extLst>
              <a:ext uri="{FF2B5EF4-FFF2-40B4-BE49-F238E27FC236}">
                <a16:creationId xmlns:a16="http://schemas.microsoft.com/office/drawing/2014/main" id="{E8A36A90-6168-4533-8F92-D612775928BC}"/>
              </a:ext>
            </a:extLst>
          </p:cNvPr>
          <p:cNvSpPr txBox="1">
            <a:spLocks/>
          </p:cNvSpPr>
          <p:nvPr/>
        </p:nvSpPr>
        <p:spPr>
          <a:xfrm>
            <a:off x="745080" y="3652714"/>
            <a:ext cx="7920000" cy="126000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This model is only able to predict the resale price for the nominated features.</a:t>
            </a:r>
          </a:p>
          <a:p>
            <a:pPr>
              <a:buFont typeface="Arial" panose="020B0604020202020204" pitchFamily="34" charset="0"/>
              <a:buChar char="•"/>
            </a:pPr>
            <a:r>
              <a:rPr lang="en-US" dirty="0"/>
              <a:t>This model is not applicable for other property price prediction.</a:t>
            </a:r>
          </a:p>
        </p:txBody>
      </p:sp>
      <p:sp>
        <p:nvSpPr>
          <p:cNvPr id="7" name="TextBox 6">
            <a:extLst>
              <a:ext uri="{FF2B5EF4-FFF2-40B4-BE49-F238E27FC236}">
                <a16:creationId xmlns:a16="http://schemas.microsoft.com/office/drawing/2014/main" id="{288E238D-5CE9-4CEA-BC80-CAE862D7E292}"/>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00341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279" name="TextBox 278">
            <a:extLst>
              <a:ext uri="{FF2B5EF4-FFF2-40B4-BE49-F238E27FC236}">
                <a16:creationId xmlns:a16="http://schemas.microsoft.com/office/drawing/2014/main" id="{FC5EB91A-78DE-483C-9325-3EB7154AF25C}"/>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295" name="Google Shape;140;p15">
            <a:extLst>
              <a:ext uri="{FF2B5EF4-FFF2-40B4-BE49-F238E27FC236}">
                <a16:creationId xmlns:a16="http://schemas.microsoft.com/office/drawing/2014/main" id="{A7E010EB-F02B-479D-BE99-0210FF6611F6}"/>
              </a:ext>
            </a:extLst>
          </p:cNvPr>
          <p:cNvSpPr txBox="1">
            <a:spLocks noGrp="1"/>
          </p:cNvSpPr>
          <p:nvPr>
            <p:ph type="ctrTitle"/>
          </p:nvPr>
        </p:nvSpPr>
        <p:spPr>
          <a:xfrm>
            <a:off x="745080" y="988715"/>
            <a:ext cx="4863240" cy="648000"/>
          </a:xfrm>
          <a:prstGeom prst="rect">
            <a:avLst/>
          </a:prstGeom>
          <a:noFill/>
          <a:ln>
            <a:noFill/>
          </a:ln>
        </p:spPr>
        <p:txBody>
          <a:bodyPr spcFirstLastPara="1" wrap="square" lIns="91425" tIns="91425" rIns="91425" bIns="91425" anchor="b" anchorCtr="0">
            <a:noAutofit/>
          </a:bodyPr>
          <a:lstStyle/>
          <a:p>
            <a:pPr algn="l">
              <a:buClr>
                <a:srgbClr val="434343"/>
              </a:buClr>
              <a:buSzPts val="2800"/>
            </a:pPr>
            <a:r>
              <a:rPr lang="en" sz="3200" b="1" dirty="0">
                <a:solidFill>
                  <a:srgbClr val="434343"/>
                </a:solidFill>
              </a:rPr>
              <a:t>Future Work</a:t>
            </a:r>
            <a:endParaRPr sz="3200" b="1" dirty="0">
              <a:solidFill>
                <a:srgbClr val="434343"/>
              </a:solidFill>
            </a:endParaRPr>
          </a:p>
        </p:txBody>
      </p:sp>
      <p:sp>
        <p:nvSpPr>
          <p:cNvPr id="296" name="Google Shape;140;p15">
            <a:extLst>
              <a:ext uri="{FF2B5EF4-FFF2-40B4-BE49-F238E27FC236}">
                <a16:creationId xmlns:a16="http://schemas.microsoft.com/office/drawing/2014/main" id="{364DC3AA-0C98-4B94-9610-7E4AB8A97B18}"/>
              </a:ext>
            </a:extLst>
          </p:cNvPr>
          <p:cNvSpPr txBox="1">
            <a:spLocks/>
          </p:cNvSpPr>
          <p:nvPr/>
        </p:nvSpPr>
        <p:spPr>
          <a:xfrm>
            <a:off x="745080" y="1636714"/>
            <a:ext cx="7920000" cy="3192480"/>
          </a:xfrm>
          <a:prstGeom prst="rect">
            <a:avLst/>
          </a:prstGeom>
          <a:noFill/>
          <a:ln>
            <a:noFill/>
          </a:ln>
        </p:spPr>
        <p:txBody>
          <a:bodyPr spcFirstLastPara="1" wrap="square" lIns="91425" tIns="0" rIns="0" bIns="0"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Additional features such as flat condition rating, GDP and population density of the HDB estates,</a:t>
            </a:r>
          </a:p>
          <a:p>
            <a:pPr>
              <a:buFont typeface="Arial" panose="020B0604020202020204" pitchFamily="34" charset="0"/>
              <a:buChar char="•"/>
            </a:pPr>
            <a:r>
              <a:rPr lang="en-US" dirty="0"/>
              <a:t>Scrape more data from the different resources such as </a:t>
            </a:r>
            <a:r>
              <a:rPr lang="en-US" dirty="0" err="1"/>
              <a:t>PropertyGuru</a:t>
            </a:r>
            <a:r>
              <a:rPr lang="en-US" dirty="0"/>
              <a:t> or 99.co website,</a:t>
            </a:r>
          </a:p>
          <a:p>
            <a:pPr>
              <a:buFont typeface="Arial" panose="020B0604020202020204" pitchFamily="34" charset="0"/>
              <a:buChar char="•"/>
            </a:pPr>
            <a:r>
              <a:rPr lang="en-US" dirty="0"/>
              <a:t>Retrain the model weight as and when new data added,</a:t>
            </a:r>
          </a:p>
          <a:p>
            <a:pPr>
              <a:buFont typeface="Arial" panose="020B0604020202020204" pitchFamily="34" charset="0"/>
              <a:buChar char="•"/>
            </a:pPr>
            <a:r>
              <a:rPr lang="en-US" dirty="0"/>
              <a:t>Train a new model if new feature/s added,</a:t>
            </a:r>
          </a:p>
          <a:p>
            <a:pPr>
              <a:buFont typeface="Arial" panose="020B0604020202020204" pitchFamily="34" charset="0"/>
              <a:buChar char="•"/>
            </a:pPr>
            <a:r>
              <a:rPr lang="en-US" dirty="0"/>
              <a:t>Tuning the hyperparameters of the machine learning model.</a:t>
            </a:r>
          </a:p>
        </p:txBody>
      </p:sp>
      <p:sp>
        <p:nvSpPr>
          <p:cNvPr id="7" name="TextBox 6">
            <a:extLst>
              <a:ext uri="{FF2B5EF4-FFF2-40B4-BE49-F238E27FC236}">
                <a16:creationId xmlns:a16="http://schemas.microsoft.com/office/drawing/2014/main" id="{25B4083B-54E6-453A-AEA1-01328F549821}"/>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33227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702000" y="86975"/>
            <a:ext cx="7740000" cy="648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My Resale HDB Prediction Website</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280258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308140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42180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44847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ADAD1FE-6345-4F58-A57A-73B127E78130}"/>
              </a:ext>
            </a:extLst>
          </p:cNvPr>
          <p:cNvPicPr>
            <a:picLocks noChangeAspect="1"/>
          </p:cNvPicPr>
          <p:nvPr/>
        </p:nvPicPr>
        <p:blipFill>
          <a:blip r:embed="rId3"/>
          <a:stretch>
            <a:fillRect/>
          </a:stretch>
        </p:blipFill>
        <p:spPr>
          <a:xfrm>
            <a:off x="61006" y="840650"/>
            <a:ext cx="3259340" cy="4140000"/>
          </a:xfrm>
          <a:prstGeom prst="rect">
            <a:avLst/>
          </a:prstGeom>
        </p:spPr>
      </p:pic>
      <p:pic>
        <p:nvPicPr>
          <p:cNvPr id="11" name="Picture 10">
            <a:extLst>
              <a:ext uri="{FF2B5EF4-FFF2-40B4-BE49-F238E27FC236}">
                <a16:creationId xmlns:a16="http://schemas.microsoft.com/office/drawing/2014/main" id="{CFD782A0-E02D-4644-A88E-AD4C2C45D298}"/>
              </a:ext>
            </a:extLst>
          </p:cNvPr>
          <p:cNvPicPr>
            <a:picLocks noChangeAspect="1"/>
          </p:cNvPicPr>
          <p:nvPr/>
        </p:nvPicPr>
        <p:blipFill>
          <a:blip r:embed="rId4"/>
          <a:stretch>
            <a:fillRect/>
          </a:stretch>
        </p:blipFill>
        <p:spPr>
          <a:xfrm>
            <a:off x="5820134" y="840650"/>
            <a:ext cx="3259339" cy="3871894"/>
          </a:xfrm>
          <a:prstGeom prst="rect">
            <a:avLst/>
          </a:prstGeom>
        </p:spPr>
      </p:pic>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1" name="TextBox 30">
            <a:extLst>
              <a:ext uri="{FF2B5EF4-FFF2-40B4-BE49-F238E27FC236}">
                <a16:creationId xmlns:a16="http://schemas.microsoft.com/office/drawing/2014/main" id="{CDEFA812-C061-4953-9941-5A53122E6A7A}"/>
              </a:ext>
            </a:extLst>
          </p:cNvPr>
          <p:cNvSpPr txBox="1"/>
          <p:nvPr/>
        </p:nvSpPr>
        <p:spPr>
          <a:xfrm>
            <a:off x="8208000" y="0"/>
            <a:ext cx="936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Conclusion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620482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121600" y="2108601"/>
            <a:ext cx="259746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Thank you</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29" name="Google Shape;95;p14">
            <a:extLst>
              <a:ext uri="{FF2B5EF4-FFF2-40B4-BE49-F238E27FC236}">
                <a16:creationId xmlns:a16="http://schemas.microsoft.com/office/drawing/2014/main" id="{E65EF4EC-DFC9-479E-9F04-057BA113E541}"/>
              </a:ext>
            </a:extLst>
          </p:cNvPr>
          <p:cNvCxnSpPr>
            <a:cxnSpLocks/>
          </p:cNvCxnSpPr>
          <p:nvPr/>
        </p:nvCxnSpPr>
        <p:spPr>
          <a:xfrm>
            <a:off x="5234694" y="2889927"/>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0" name="Google Shape;140;p15">
            <a:extLst>
              <a:ext uri="{FF2B5EF4-FFF2-40B4-BE49-F238E27FC236}">
                <a16:creationId xmlns:a16="http://schemas.microsoft.com/office/drawing/2014/main" id="{E36DF2B7-274D-4888-8B6B-8DFF79786B9C}"/>
              </a:ext>
            </a:extLst>
          </p:cNvPr>
          <p:cNvSpPr txBox="1">
            <a:spLocks/>
          </p:cNvSpPr>
          <p:nvPr/>
        </p:nvSpPr>
        <p:spPr>
          <a:xfrm>
            <a:off x="5121600" y="2961499"/>
            <a:ext cx="3620064" cy="72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lgn="l">
              <a:buSzPts val="2800"/>
            </a:pPr>
            <a:r>
              <a:rPr lang="en-SG" sz="3200" b="1" dirty="0"/>
              <a:t>Any questions?</a:t>
            </a:r>
          </a:p>
        </p:txBody>
      </p:sp>
    </p:spTree>
    <p:extLst>
      <p:ext uri="{BB962C8B-B14F-4D97-AF65-F5344CB8AC3E}">
        <p14:creationId xmlns:p14="http://schemas.microsoft.com/office/powerpoint/2010/main" val="20638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6F89B-2655-491F-A977-A81AA2E90F39}"/>
              </a:ext>
            </a:extLst>
          </p:cNvPr>
          <p:cNvPicPr>
            <a:picLocks noChangeAspect="1"/>
          </p:cNvPicPr>
          <p:nvPr/>
        </p:nvPicPr>
        <p:blipFill>
          <a:blip r:embed="rId3"/>
          <a:stretch>
            <a:fillRect/>
          </a:stretch>
        </p:blipFill>
        <p:spPr>
          <a:xfrm>
            <a:off x="4572000" y="977193"/>
            <a:ext cx="4034522" cy="4140000"/>
          </a:xfrm>
          <a:prstGeom prst="rect">
            <a:avLst/>
          </a:prstGeom>
        </p:spPr>
      </p:pic>
      <p:pic>
        <p:nvPicPr>
          <p:cNvPr id="8" name="Picture 7">
            <a:extLst>
              <a:ext uri="{FF2B5EF4-FFF2-40B4-BE49-F238E27FC236}">
                <a16:creationId xmlns:a16="http://schemas.microsoft.com/office/drawing/2014/main" id="{EB855C4B-A6D6-419F-9CFB-007074AE355B}"/>
              </a:ext>
            </a:extLst>
          </p:cNvPr>
          <p:cNvPicPr>
            <a:picLocks noChangeAspect="1"/>
          </p:cNvPicPr>
          <p:nvPr/>
        </p:nvPicPr>
        <p:blipFill>
          <a:blip r:embed="rId4"/>
          <a:stretch>
            <a:fillRect/>
          </a:stretch>
        </p:blipFill>
        <p:spPr>
          <a:xfrm>
            <a:off x="1246838" y="1003500"/>
            <a:ext cx="2700902" cy="4140000"/>
          </a:xfrm>
          <a:prstGeom prst="rect">
            <a:avLst/>
          </a:prstGeom>
        </p:spPr>
      </p:pic>
      <p:sp>
        <p:nvSpPr>
          <p:cNvPr id="9" name="Google Shape;140;p15">
            <a:extLst>
              <a:ext uri="{FF2B5EF4-FFF2-40B4-BE49-F238E27FC236}">
                <a16:creationId xmlns:a16="http://schemas.microsoft.com/office/drawing/2014/main" id="{2B7F801F-3F48-439E-B9F9-312DE658ACEF}"/>
              </a:ext>
            </a:extLst>
          </p:cNvPr>
          <p:cNvSpPr txBox="1">
            <a:spLocks noGrp="1"/>
          </p:cNvSpPr>
          <p:nvPr>
            <p:ph type="ctrTitle"/>
          </p:nvPr>
        </p:nvSpPr>
        <p:spPr>
          <a:xfrm>
            <a:off x="342000" y="60072"/>
            <a:ext cx="846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Numerical Variables vs Resale Price</a:t>
            </a:r>
            <a:endParaRPr sz="3200" b="1" dirty="0">
              <a:solidFill>
                <a:srgbClr val="434343"/>
              </a:solidFill>
            </a:endParaRPr>
          </a:p>
        </p:txBody>
      </p:sp>
      <p:sp>
        <p:nvSpPr>
          <p:cNvPr id="12" name="TextBox 11">
            <a:extLst>
              <a:ext uri="{FF2B5EF4-FFF2-40B4-BE49-F238E27FC236}">
                <a16:creationId xmlns:a16="http://schemas.microsoft.com/office/drawing/2014/main" id="{4051DCA8-891C-446D-9B6A-041A51C2A673}"/>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124563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220660" y="1796326"/>
            <a:ext cx="3240000" cy="720000"/>
          </a:xfrm>
          <a:prstGeom prst="rect">
            <a:avLst/>
          </a:prstGeom>
          <a:noFill/>
          <a:ln>
            <a:noFill/>
          </a:ln>
        </p:spPr>
        <p:txBody>
          <a:bodyPr spcFirstLastPara="1" wrap="square" lIns="91425" tIns="91425" rIns="91425" bIns="91425" anchor="b" anchorCtr="0">
            <a:noAutofit/>
          </a:bodyPr>
          <a:lstStyle/>
          <a:p>
            <a:pPr algn="l">
              <a:buSzPts val="2800"/>
            </a:pPr>
            <a:r>
              <a:rPr lang="en" sz="3200" b="1" dirty="0"/>
              <a:t>Introduction</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31" name="Google Shape;95;p14">
            <a:extLst>
              <a:ext uri="{FF2B5EF4-FFF2-40B4-BE49-F238E27FC236}">
                <a16:creationId xmlns:a16="http://schemas.microsoft.com/office/drawing/2014/main" id="{5992A5D4-2CCB-43AE-A036-AD742940324F}"/>
              </a:ext>
            </a:extLst>
          </p:cNvPr>
          <p:cNvCxnSpPr>
            <a:cxnSpLocks/>
          </p:cNvCxnSpPr>
          <p:nvPr/>
        </p:nvCxnSpPr>
        <p:spPr>
          <a:xfrm>
            <a:off x="5333754" y="2577652"/>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4898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1075260" y="990206"/>
            <a:ext cx="699348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Why This Topic Interests Me?</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0;p15">
            <a:extLst>
              <a:ext uri="{FF2B5EF4-FFF2-40B4-BE49-F238E27FC236}">
                <a16:creationId xmlns:a16="http://schemas.microsoft.com/office/drawing/2014/main" id="{3C2D55A0-FCC0-46B0-842B-F84256D994F4}"/>
              </a:ext>
            </a:extLst>
          </p:cNvPr>
          <p:cNvSpPr txBox="1">
            <a:spLocks/>
          </p:cNvSpPr>
          <p:nvPr/>
        </p:nvSpPr>
        <p:spPr>
          <a:xfrm>
            <a:off x="1800000" y="1800000"/>
            <a:ext cx="6480000" cy="25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US" dirty="0"/>
              <a:t>I want to buy a resale HDB flat,</a:t>
            </a:r>
          </a:p>
          <a:p>
            <a:r>
              <a:rPr lang="en-US" dirty="0"/>
              <a:t>Not entitle to buy the BTO flat,</a:t>
            </a:r>
          </a:p>
          <a:p>
            <a:r>
              <a:rPr lang="en-US" dirty="0"/>
              <a:t>Looking for the HDB that fit my requirements,</a:t>
            </a:r>
          </a:p>
          <a:p>
            <a:r>
              <a:rPr lang="en-US" dirty="0"/>
              <a:t>Buyers that are sick of waiting for the BTO flat and not getting the place or unit that satisfy them.</a:t>
            </a:r>
          </a:p>
          <a:p>
            <a:endParaRPr lang="en-US" dirty="0"/>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 name="TextBox 2">
            <a:extLst>
              <a:ext uri="{FF2B5EF4-FFF2-40B4-BE49-F238E27FC236}">
                <a16:creationId xmlns:a16="http://schemas.microsoft.com/office/drawing/2014/main" id="{5F0DC88C-E288-4707-AF07-771B248C69C2}"/>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261235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ctrTitle"/>
          </p:nvPr>
        </p:nvSpPr>
        <p:spPr>
          <a:xfrm>
            <a:off x="2323090" y="998613"/>
            <a:ext cx="4497820" cy="648000"/>
          </a:xfrm>
          <a:prstGeom prst="rect">
            <a:avLst/>
          </a:prstGeom>
          <a:noFill/>
          <a:ln>
            <a:noFill/>
          </a:ln>
        </p:spPr>
        <p:txBody>
          <a:bodyPr spcFirstLastPara="1" wrap="square" lIns="91425" tIns="91425" rIns="91425" bIns="91425" anchor="b" anchorCtr="0">
            <a:noAutofit/>
          </a:bodyPr>
          <a:lstStyle/>
          <a:p>
            <a:pPr algn="ctr">
              <a:buClr>
                <a:srgbClr val="434343"/>
              </a:buClr>
              <a:buSzPts val="2800"/>
            </a:pPr>
            <a:r>
              <a:rPr lang="en" sz="3200" b="1" dirty="0">
                <a:solidFill>
                  <a:srgbClr val="434343"/>
                </a:solidFill>
              </a:rPr>
              <a:t>History of the HDB</a:t>
            </a:r>
            <a:endParaRPr sz="3200" b="1" dirty="0">
              <a:solidFill>
                <a:srgbClr val="434343"/>
              </a:solidFill>
            </a:endParaRPr>
          </a:p>
        </p:txBody>
      </p:sp>
      <p:sp>
        <p:nvSpPr>
          <p:cNvPr id="203" name="Google Shape;203;p18"/>
          <p:cNvSpPr txBox="1"/>
          <p:nvPr/>
        </p:nvSpPr>
        <p:spPr>
          <a:xfrm>
            <a:off x="869986" y="1949795"/>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1927</a:t>
            </a:r>
            <a:endParaRPr dirty="0">
              <a:solidFill>
                <a:srgbClr val="434343"/>
              </a:solidFill>
              <a:latin typeface="Montserrat ExtraBold"/>
              <a:ea typeface="Montserrat ExtraBold"/>
              <a:cs typeface="Montserrat ExtraBold"/>
              <a:sym typeface="Montserrat ExtraBold"/>
            </a:endParaRPr>
          </a:p>
        </p:txBody>
      </p:sp>
      <p:sp>
        <p:nvSpPr>
          <p:cNvPr id="204" name="Google Shape;204;p18"/>
          <p:cNvSpPr txBox="1"/>
          <p:nvPr/>
        </p:nvSpPr>
        <p:spPr>
          <a:xfrm>
            <a:off x="104834" y="2260946"/>
            <a:ext cx="2376000" cy="557478"/>
          </a:xfrm>
          <a:prstGeom prst="rect">
            <a:avLst/>
          </a:prstGeom>
          <a:noFill/>
          <a:ln>
            <a:noFill/>
          </a:ln>
        </p:spPr>
        <p:txBody>
          <a:bodyPr spcFirstLastPara="1" wrap="square" lIns="0" tIns="0" rIns="0" bIns="0" anchor="t" anchorCtr="0">
            <a:noAutofit/>
          </a:bodyPr>
          <a:lstStyle/>
          <a:p>
            <a:pPr marL="0" lvl="0" indent="0" algn="ctr" rtl="0">
              <a:spcBef>
                <a:spcPts val="0"/>
              </a:spcBef>
              <a:buNone/>
            </a:pPr>
            <a:r>
              <a:rPr lang="en" sz="1100" dirty="0">
                <a:solidFill>
                  <a:srgbClr val="434343"/>
                </a:solidFill>
                <a:latin typeface="Montserrat ExtraBold" panose="020B0604020202020204" charset="0"/>
                <a:ea typeface="EB Garamond"/>
                <a:cs typeface="EB Garamond"/>
                <a:sym typeface="EB Garamond"/>
              </a:rPr>
              <a:t>Singapore Improvement Trust (SIT) has establisehd to build public housing.</a:t>
            </a:r>
            <a:endParaRPr sz="1100" dirty="0">
              <a:solidFill>
                <a:srgbClr val="434343"/>
              </a:solidFill>
              <a:latin typeface="Montserrat ExtraBold" panose="020B0604020202020204" charset="0"/>
              <a:ea typeface="EB Garamond"/>
              <a:cs typeface="EB Garamond"/>
              <a:sym typeface="EB Garamond"/>
            </a:endParaRPr>
          </a:p>
        </p:txBody>
      </p:sp>
      <p:sp>
        <p:nvSpPr>
          <p:cNvPr id="205" name="Google Shape;205;p18"/>
          <p:cNvSpPr/>
          <p:nvPr/>
        </p:nvSpPr>
        <p:spPr>
          <a:xfrm>
            <a:off x="848432" y="3429704"/>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txBox="1"/>
          <p:nvPr/>
        </p:nvSpPr>
        <p:spPr>
          <a:xfrm>
            <a:off x="3100612" y="3648270"/>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1960</a:t>
            </a:r>
            <a:endParaRPr dirty="0">
              <a:solidFill>
                <a:srgbClr val="434343"/>
              </a:solidFill>
              <a:latin typeface="Montserrat ExtraBold"/>
              <a:ea typeface="Montserrat ExtraBold"/>
              <a:cs typeface="Montserrat ExtraBold"/>
              <a:sym typeface="Montserrat ExtraBold"/>
            </a:endParaRPr>
          </a:p>
        </p:txBody>
      </p:sp>
      <p:sp>
        <p:nvSpPr>
          <p:cNvPr id="207" name="Google Shape;207;p18"/>
          <p:cNvSpPr txBox="1"/>
          <p:nvPr/>
        </p:nvSpPr>
        <p:spPr>
          <a:xfrm>
            <a:off x="2380612" y="3978000"/>
            <a:ext cx="216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US" dirty="0">
                <a:sym typeface="EB Garamond"/>
              </a:rPr>
              <a:t>HDB set up with it taking over from the SIT to solve the housing crises.</a:t>
            </a:r>
            <a:endParaRPr dirty="0">
              <a:sym typeface="EB Garamond"/>
            </a:endParaRPr>
          </a:p>
        </p:txBody>
      </p:sp>
      <p:sp>
        <p:nvSpPr>
          <p:cNvPr id="208" name="Google Shape;208;p18"/>
          <p:cNvSpPr txBox="1"/>
          <p:nvPr/>
        </p:nvSpPr>
        <p:spPr>
          <a:xfrm>
            <a:off x="5044668" y="1598648"/>
            <a:ext cx="720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1961</a:t>
            </a:r>
            <a:endParaRPr dirty="0">
              <a:solidFill>
                <a:srgbClr val="434343"/>
              </a:solidFill>
              <a:latin typeface="Montserrat ExtraBold"/>
              <a:ea typeface="Montserrat ExtraBold"/>
              <a:cs typeface="Montserrat ExtraBold"/>
              <a:sym typeface="Montserrat ExtraBold"/>
            </a:endParaRPr>
          </a:p>
        </p:txBody>
      </p:sp>
      <p:sp>
        <p:nvSpPr>
          <p:cNvPr id="209" name="Google Shape;209;p18"/>
          <p:cNvSpPr txBox="1"/>
          <p:nvPr/>
        </p:nvSpPr>
        <p:spPr>
          <a:xfrm>
            <a:off x="4504668" y="1930203"/>
            <a:ext cx="180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 dirty="0">
                <a:sym typeface="EB Garamond"/>
              </a:rPr>
              <a:t>First HDB flats completed, located at Stirling Road, Queenstown.</a:t>
            </a:r>
            <a:endParaRPr dirty="0">
              <a:sym typeface="EB Garamond"/>
            </a:endParaRPr>
          </a:p>
        </p:txBody>
      </p:sp>
      <p:sp>
        <p:nvSpPr>
          <p:cNvPr id="210" name="Google Shape;210;p18"/>
          <p:cNvSpPr/>
          <p:nvPr/>
        </p:nvSpPr>
        <p:spPr>
          <a:xfrm>
            <a:off x="438275" y="3286455"/>
            <a:ext cx="7884000" cy="26126"/>
          </a:xfrm>
          <a:custGeom>
            <a:avLst/>
            <a:gdLst/>
            <a:ahLst/>
            <a:cxnLst/>
            <a:rect l="l" t="t" r="r" b="b"/>
            <a:pathLst>
              <a:path w="143713" h="2706" extrusionOk="0">
                <a:moveTo>
                  <a:pt x="0" y="0"/>
                </a:moveTo>
                <a:lnTo>
                  <a:pt x="0" y="2705"/>
                </a:lnTo>
                <a:lnTo>
                  <a:pt x="143712" y="2705"/>
                </a:lnTo>
                <a:lnTo>
                  <a:pt x="143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8"/>
          <p:cNvGrpSpPr/>
          <p:nvPr/>
        </p:nvGrpSpPr>
        <p:grpSpPr>
          <a:xfrm>
            <a:off x="929376" y="2880000"/>
            <a:ext cx="1028570" cy="677894"/>
            <a:chOff x="1928200" y="3132125"/>
            <a:chExt cx="1512825" cy="997050"/>
          </a:xfrm>
        </p:grpSpPr>
        <p:sp>
          <p:nvSpPr>
            <p:cNvPr id="212" name="Google Shape;212;p18"/>
            <p:cNvSpPr/>
            <p:nvPr/>
          </p:nvSpPr>
          <p:spPr>
            <a:xfrm>
              <a:off x="2718300" y="3132125"/>
              <a:ext cx="416325" cy="261200"/>
            </a:xfrm>
            <a:custGeom>
              <a:avLst/>
              <a:gdLst/>
              <a:ahLst/>
              <a:cxnLst/>
              <a:rect l="l" t="t" r="r" b="b"/>
              <a:pathLst>
                <a:path w="16653" h="10448" extrusionOk="0">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2850725" y="3580650"/>
              <a:ext cx="512350"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2993700" y="3850450"/>
              <a:ext cx="226375" cy="278725"/>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2844375" y="3580650"/>
              <a:ext cx="596650" cy="250800"/>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2015075" y="3146825"/>
              <a:ext cx="912200" cy="982350"/>
            </a:xfrm>
            <a:custGeom>
              <a:avLst/>
              <a:gdLst/>
              <a:ahLst/>
              <a:cxnLst/>
              <a:rect l="l" t="t" r="r" b="b"/>
              <a:pathLst>
                <a:path w="36488" h="39294" extrusionOk="0">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2282025" y="3668700"/>
              <a:ext cx="378300" cy="460475"/>
            </a:xfrm>
            <a:custGeom>
              <a:avLst/>
              <a:gdLst/>
              <a:ahLst/>
              <a:cxnLst/>
              <a:rect l="l" t="t" r="r" b="b"/>
              <a:pathLst>
                <a:path w="15132" h="18419" extrusionOk="0">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1928200" y="3146825"/>
              <a:ext cx="1083150" cy="367875"/>
            </a:xfrm>
            <a:custGeom>
              <a:avLst/>
              <a:gdLst/>
              <a:ahLst/>
              <a:cxnLst/>
              <a:rect l="l" t="t" r="r" b="b"/>
              <a:pathLst>
                <a:path w="43326" h="14715" extrusionOk="0">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8"/>
          <p:cNvGrpSpPr/>
          <p:nvPr/>
        </p:nvGrpSpPr>
        <p:grpSpPr>
          <a:xfrm>
            <a:off x="2966503" y="2736000"/>
            <a:ext cx="993176" cy="823443"/>
            <a:chOff x="202950" y="1579375"/>
            <a:chExt cx="1537900" cy="1275075"/>
          </a:xfrm>
        </p:grpSpPr>
        <p:sp>
          <p:nvSpPr>
            <p:cNvPr id="220" name="Google Shape;220;p18"/>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1015775" y="2593800"/>
              <a:ext cx="46275" cy="71875"/>
            </a:xfrm>
            <a:custGeom>
              <a:avLst/>
              <a:gdLst/>
              <a:ahLst/>
              <a:cxnLst/>
              <a:rect l="l" t="t" r="r" b="b"/>
              <a:pathLst>
                <a:path w="1851" h="2875" extrusionOk="0">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27225" y="2009625"/>
              <a:ext cx="258075" cy="248250"/>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a:off x="4979820" y="3460834"/>
            <a:ext cx="41659" cy="104057"/>
          </a:xfrm>
          <a:custGeom>
            <a:avLst/>
            <a:gdLst/>
            <a:ahLst/>
            <a:cxnLst/>
            <a:rect l="l" t="t" r="r" b="b"/>
            <a:pathLst>
              <a:path w="2734" h="6829" extrusionOk="0">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a:off x="4865533" y="2592000"/>
            <a:ext cx="1069946" cy="986689"/>
            <a:chOff x="5747675" y="2580200"/>
            <a:chExt cx="1629525" cy="1502725"/>
          </a:xfrm>
        </p:grpSpPr>
        <p:sp>
          <p:nvSpPr>
            <p:cNvPr id="238" name="Google Shape;238;p18"/>
            <p:cNvSpPr/>
            <p:nvPr/>
          </p:nvSpPr>
          <p:spPr>
            <a:xfrm>
              <a:off x="7149400" y="3843875"/>
              <a:ext cx="68375" cy="170725"/>
            </a:xfrm>
            <a:custGeom>
              <a:avLst/>
              <a:gdLst/>
              <a:ahLst/>
              <a:cxnLst/>
              <a:rect l="l" t="t" r="r" b="b"/>
              <a:pathLst>
                <a:path w="2735" h="6829" extrusionOk="0">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6534700" y="2580200"/>
              <a:ext cx="68350" cy="205000"/>
            </a:xfrm>
            <a:custGeom>
              <a:avLst/>
              <a:gdLst/>
              <a:ahLst/>
              <a:cxnLst/>
              <a:rect l="l" t="t" r="r" b="b"/>
              <a:pathLst>
                <a:path w="2734" h="8200" extrusionOk="0">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6159025" y="2750900"/>
              <a:ext cx="819725" cy="1263700"/>
            </a:xfrm>
            <a:custGeom>
              <a:avLst/>
              <a:gdLst/>
              <a:ahLst/>
              <a:cxnLst/>
              <a:rect l="l" t="t" r="r" b="b"/>
              <a:pathLst>
                <a:path w="32789" h="50548" extrusionOk="0">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6261400" y="2990150"/>
              <a:ext cx="614975" cy="136450"/>
            </a:xfrm>
            <a:custGeom>
              <a:avLst/>
              <a:gdLst/>
              <a:ahLst/>
              <a:cxnLst/>
              <a:rect l="l" t="t" r="r" b="b"/>
              <a:pathLst>
                <a:path w="24599" h="5458" extrusionOk="0">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6261400" y="3194900"/>
              <a:ext cx="614975" cy="136675"/>
            </a:xfrm>
            <a:custGeom>
              <a:avLst/>
              <a:gdLst/>
              <a:ahLst/>
              <a:cxnLst/>
              <a:rect l="l" t="t" r="r" b="b"/>
              <a:pathLst>
                <a:path w="24599" h="5467" extrusionOk="0">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6261400" y="3399875"/>
              <a:ext cx="614975" cy="136675"/>
            </a:xfrm>
            <a:custGeom>
              <a:avLst/>
              <a:gdLst/>
              <a:ahLst/>
              <a:cxnLst/>
              <a:rect l="l" t="t" r="r" b="b"/>
              <a:pathLst>
                <a:path w="24599" h="5467" extrusionOk="0">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6261400" y="3604850"/>
              <a:ext cx="614975" cy="136675"/>
            </a:xfrm>
            <a:custGeom>
              <a:avLst/>
              <a:gdLst/>
              <a:ahLst/>
              <a:cxnLst/>
              <a:rect l="l" t="t" r="r" b="b"/>
              <a:pathLst>
                <a:path w="24599" h="5467" extrusionOk="0">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5817625" y="4014575"/>
              <a:ext cx="1502750" cy="68350"/>
            </a:xfrm>
            <a:custGeom>
              <a:avLst/>
              <a:gdLst/>
              <a:ahLst/>
              <a:cxnLst/>
              <a:rect l="l" t="t" r="r" b="b"/>
              <a:pathLst>
                <a:path w="60110" h="2734" extrusionOk="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6466375" y="3809600"/>
              <a:ext cx="205000" cy="205000"/>
            </a:xfrm>
            <a:custGeom>
              <a:avLst/>
              <a:gdLst/>
              <a:ahLst/>
              <a:cxnLst/>
              <a:rect l="l" t="t" r="r" b="b"/>
              <a:pathLst>
                <a:path w="8200" h="8200" extrusionOk="0">
                  <a:moveTo>
                    <a:pt x="1" y="0"/>
                  </a:moveTo>
                  <a:lnTo>
                    <a:pt x="1" y="8199"/>
                  </a:lnTo>
                  <a:lnTo>
                    <a:pt x="8200" y="8199"/>
                  </a:lnTo>
                  <a:lnTo>
                    <a:pt x="8200"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8"/>
            <p:cNvSpPr/>
            <p:nvPr/>
          </p:nvSpPr>
          <p:spPr>
            <a:xfrm>
              <a:off x="6739700" y="3809600"/>
              <a:ext cx="136675" cy="136675"/>
            </a:xfrm>
            <a:custGeom>
              <a:avLst/>
              <a:gdLst/>
              <a:ahLst/>
              <a:cxnLst/>
              <a:rect l="l" t="t" r="r" b="b"/>
              <a:pathLst>
                <a:path w="5467" h="5467" extrusionOk="0">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6261400" y="3809600"/>
              <a:ext cx="136675" cy="136675"/>
            </a:xfrm>
            <a:custGeom>
              <a:avLst/>
              <a:gdLst/>
              <a:ahLst/>
              <a:cxnLst/>
              <a:rect l="l" t="t" r="r" b="b"/>
              <a:pathLst>
                <a:path w="5467" h="5467" extrusionOk="0">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6364000" y="2750900"/>
              <a:ext cx="409750" cy="136675"/>
            </a:xfrm>
            <a:custGeom>
              <a:avLst/>
              <a:gdLst/>
              <a:ahLst/>
              <a:cxnLst/>
              <a:rect l="l" t="t" r="r" b="b"/>
              <a:pathLst>
                <a:path w="16390" h="5467" extrusionOk="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6569000" y="3912200"/>
              <a:ext cx="34050" cy="34075"/>
            </a:xfrm>
            <a:custGeom>
              <a:avLst/>
              <a:gdLst/>
              <a:ahLst/>
              <a:cxnLst/>
              <a:rect l="l" t="t" r="r" b="b"/>
              <a:pathLst>
                <a:path w="1362" h="1363" extrusionOk="0">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6534700" y="3912200"/>
              <a:ext cx="34075" cy="34075"/>
            </a:xfrm>
            <a:custGeom>
              <a:avLst/>
              <a:gdLst/>
              <a:ahLst/>
              <a:cxnLst/>
              <a:rect l="l" t="t" r="r" b="b"/>
              <a:pathLst>
                <a:path w="1363" h="1363" extrusionOk="0">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5747675" y="353780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5747675" y="331475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6977300" y="3514325"/>
              <a:ext cx="399900" cy="384750"/>
            </a:xfrm>
            <a:custGeom>
              <a:avLst/>
              <a:gdLst/>
              <a:ahLst/>
              <a:cxnLst/>
              <a:rect l="l" t="t" r="r" b="b"/>
              <a:pathLst>
                <a:path w="15996" h="15390" extrusionOk="0">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8"/>
          <p:cNvSpPr/>
          <p:nvPr/>
        </p:nvSpPr>
        <p:spPr>
          <a:xfrm rot="-8100000">
            <a:off x="59792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2758010" y="3207466"/>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rot="-8100000">
            <a:off x="459623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rot="-8100000">
            <a:off x="6825265" y="3207453"/>
            <a:ext cx="184131" cy="184131"/>
          </a:xfrm>
          <a:prstGeom prst="rtTriangl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8"/>
          <p:cNvSpPr/>
          <p:nvPr/>
        </p:nvSpPr>
        <p:spPr>
          <a:xfrm>
            <a:off x="1229986" y="3065280"/>
            <a:ext cx="108159" cy="104042"/>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929382" y="3429704"/>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TextBox 60">
            <a:extLst>
              <a:ext uri="{FF2B5EF4-FFF2-40B4-BE49-F238E27FC236}">
                <a16:creationId xmlns:a16="http://schemas.microsoft.com/office/drawing/2014/main" id="{E6DD3909-70C5-4017-B331-0BBD0931BE4D}"/>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62" name="Google Shape;2267;p37">
            <a:extLst>
              <a:ext uri="{FF2B5EF4-FFF2-40B4-BE49-F238E27FC236}">
                <a16:creationId xmlns:a16="http://schemas.microsoft.com/office/drawing/2014/main" id="{D5962325-08EF-49BF-B638-93510920ACCB}"/>
              </a:ext>
            </a:extLst>
          </p:cNvPr>
          <p:cNvSpPr/>
          <p:nvPr/>
        </p:nvSpPr>
        <p:spPr>
          <a:xfrm>
            <a:off x="7109533" y="2989022"/>
            <a:ext cx="617460" cy="617444"/>
          </a:xfrm>
          <a:custGeom>
            <a:avLst/>
            <a:gdLst/>
            <a:ahLst/>
            <a:cxnLst/>
            <a:rect l="l" t="t" r="r" b="b"/>
            <a:pathLst>
              <a:path w="37696" h="37695" extrusionOk="0">
                <a:moveTo>
                  <a:pt x="0" y="1"/>
                </a:moveTo>
                <a:lnTo>
                  <a:pt x="0" y="37695"/>
                </a:lnTo>
                <a:lnTo>
                  <a:pt x="37695" y="37695"/>
                </a:lnTo>
                <a:lnTo>
                  <a:pt x="376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68;p37">
            <a:extLst>
              <a:ext uri="{FF2B5EF4-FFF2-40B4-BE49-F238E27FC236}">
                <a16:creationId xmlns:a16="http://schemas.microsoft.com/office/drawing/2014/main" id="{9B5ED3CF-305F-4BB8-B823-5E8AB8839A44}"/>
              </a:ext>
            </a:extLst>
          </p:cNvPr>
          <p:cNvSpPr/>
          <p:nvPr/>
        </p:nvSpPr>
        <p:spPr>
          <a:xfrm>
            <a:off x="7078477" y="2964272"/>
            <a:ext cx="679557" cy="24767"/>
          </a:xfrm>
          <a:custGeom>
            <a:avLst/>
            <a:gdLst/>
            <a:ahLst/>
            <a:cxnLst/>
            <a:rect l="l" t="t" r="r" b="b"/>
            <a:pathLst>
              <a:path w="41487" h="1512" extrusionOk="0">
                <a:moveTo>
                  <a:pt x="1" y="0"/>
                </a:moveTo>
                <a:lnTo>
                  <a:pt x="1" y="1512"/>
                </a:lnTo>
                <a:lnTo>
                  <a:pt x="41487" y="1512"/>
                </a:lnTo>
                <a:lnTo>
                  <a:pt x="414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69;p37">
            <a:extLst>
              <a:ext uri="{FF2B5EF4-FFF2-40B4-BE49-F238E27FC236}">
                <a16:creationId xmlns:a16="http://schemas.microsoft.com/office/drawing/2014/main" id="{FDA3D9AC-8545-4F19-A714-0255361E04E5}"/>
              </a:ext>
            </a:extLst>
          </p:cNvPr>
          <p:cNvSpPr/>
          <p:nvPr/>
        </p:nvSpPr>
        <p:spPr>
          <a:xfrm>
            <a:off x="7301818" y="2628302"/>
            <a:ext cx="232891" cy="978164"/>
          </a:xfrm>
          <a:custGeom>
            <a:avLst/>
            <a:gdLst/>
            <a:ahLst/>
            <a:cxnLst/>
            <a:rect l="l" t="t" r="r" b="b"/>
            <a:pathLst>
              <a:path w="14218" h="59717" extrusionOk="0">
                <a:moveTo>
                  <a:pt x="0" y="1"/>
                </a:moveTo>
                <a:lnTo>
                  <a:pt x="0" y="59717"/>
                </a:lnTo>
                <a:lnTo>
                  <a:pt x="14217" y="59717"/>
                </a:lnTo>
                <a:lnTo>
                  <a:pt x="142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70;p37">
            <a:extLst>
              <a:ext uri="{FF2B5EF4-FFF2-40B4-BE49-F238E27FC236}">
                <a16:creationId xmlns:a16="http://schemas.microsoft.com/office/drawing/2014/main" id="{778CBA5C-3194-4A77-8317-49BA783C0C53}"/>
              </a:ext>
            </a:extLst>
          </p:cNvPr>
          <p:cNvSpPr/>
          <p:nvPr/>
        </p:nvSpPr>
        <p:spPr>
          <a:xfrm>
            <a:off x="7359820" y="3514345"/>
            <a:ext cx="122293" cy="92121"/>
          </a:xfrm>
          <a:custGeom>
            <a:avLst/>
            <a:gdLst/>
            <a:ahLst/>
            <a:cxnLst/>
            <a:rect l="l" t="t" r="r" b="b"/>
            <a:pathLst>
              <a:path w="7466" h="5624" extrusionOk="0">
                <a:moveTo>
                  <a:pt x="1" y="0"/>
                </a:moveTo>
                <a:lnTo>
                  <a:pt x="1" y="5624"/>
                </a:lnTo>
                <a:lnTo>
                  <a:pt x="7466" y="5624"/>
                </a:lnTo>
                <a:lnTo>
                  <a:pt x="7466" y="0"/>
                </a:lnTo>
                <a:close/>
              </a:path>
            </a:pathLst>
          </a:custGeom>
          <a:solidFill>
            <a:srgbClr val="2A2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71;p37">
            <a:extLst>
              <a:ext uri="{FF2B5EF4-FFF2-40B4-BE49-F238E27FC236}">
                <a16:creationId xmlns:a16="http://schemas.microsoft.com/office/drawing/2014/main" id="{F0059071-7206-4F54-90B9-C4D9403A4AE7}"/>
              </a:ext>
            </a:extLst>
          </p:cNvPr>
          <p:cNvSpPr/>
          <p:nvPr/>
        </p:nvSpPr>
        <p:spPr>
          <a:xfrm>
            <a:off x="7332465" y="2591414"/>
            <a:ext cx="166798" cy="36904"/>
          </a:xfrm>
          <a:custGeom>
            <a:avLst/>
            <a:gdLst/>
            <a:ahLst/>
            <a:cxnLst/>
            <a:rect l="l" t="t" r="r" b="b"/>
            <a:pathLst>
              <a:path w="10183" h="2253" extrusionOk="0">
                <a:moveTo>
                  <a:pt x="1" y="0"/>
                </a:moveTo>
                <a:lnTo>
                  <a:pt x="1" y="2253"/>
                </a:lnTo>
                <a:lnTo>
                  <a:pt x="10183" y="2253"/>
                </a:lnTo>
                <a:lnTo>
                  <a:pt x="10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72;p37">
            <a:extLst>
              <a:ext uri="{FF2B5EF4-FFF2-40B4-BE49-F238E27FC236}">
                <a16:creationId xmlns:a16="http://schemas.microsoft.com/office/drawing/2014/main" id="{719ADFC1-70F6-49C4-A32D-FBCC2164E748}"/>
              </a:ext>
            </a:extLst>
          </p:cNvPr>
          <p:cNvSpPr/>
          <p:nvPr/>
        </p:nvSpPr>
        <p:spPr>
          <a:xfrm>
            <a:off x="7438477" y="2854542"/>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73;p37">
            <a:extLst>
              <a:ext uri="{FF2B5EF4-FFF2-40B4-BE49-F238E27FC236}">
                <a16:creationId xmlns:a16="http://schemas.microsoft.com/office/drawing/2014/main" id="{4755B1AC-7028-413D-ACAF-3B54CDC8AD37}"/>
              </a:ext>
            </a:extLst>
          </p:cNvPr>
          <p:cNvSpPr/>
          <p:nvPr/>
        </p:nvSpPr>
        <p:spPr>
          <a:xfrm>
            <a:off x="7438477" y="2854542"/>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74;p37">
            <a:extLst>
              <a:ext uri="{FF2B5EF4-FFF2-40B4-BE49-F238E27FC236}">
                <a16:creationId xmlns:a16="http://schemas.microsoft.com/office/drawing/2014/main" id="{D22104E8-180E-4299-AC54-6B35A833D94B}"/>
              </a:ext>
            </a:extLst>
          </p:cNvPr>
          <p:cNvSpPr/>
          <p:nvPr/>
        </p:nvSpPr>
        <p:spPr>
          <a:xfrm>
            <a:off x="7647223" y="3021192"/>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75;p37">
            <a:extLst>
              <a:ext uri="{FF2B5EF4-FFF2-40B4-BE49-F238E27FC236}">
                <a16:creationId xmlns:a16="http://schemas.microsoft.com/office/drawing/2014/main" id="{09A3F5B4-2F63-4D1B-9265-62BD6FDAE984}"/>
              </a:ext>
            </a:extLst>
          </p:cNvPr>
          <p:cNvSpPr/>
          <p:nvPr/>
        </p:nvSpPr>
        <p:spPr>
          <a:xfrm>
            <a:off x="7647223" y="3021192"/>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76;p37">
            <a:extLst>
              <a:ext uri="{FF2B5EF4-FFF2-40B4-BE49-F238E27FC236}">
                <a16:creationId xmlns:a16="http://schemas.microsoft.com/office/drawing/2014/main" id="{C147F324-C54E-46FF-919D-74D6FF6405A0}"/>
              </a:ext>
            </a:extLst>
          </p:cNvPr>
          <p:cNvSpPr/>
          <p:nvPr/>
        </p:nvSpPr>
        <p:spPr>
          <a:xfrm>
            <a:off x="7345340" y="2674575"/>
            <a:ext cx="53874" cy="53874"/>
          </a:xfrm>
          <a:custGeom>
            <a:avLst/>
            <a:gdLst/>
            <a:ahLst/>
            <a:cxnLst/>
            <a:rect l="l" t="t" r="r" b="b"/>
            <a:pathLst>
              <a:path w="3289" h="3289" extrusionOk="0">
                <a:moveTo>
                  <a:pt x="1" y="1"/>
                </a:moveTo>
                <a:lnTo>
                  <a:pt x="1" y="3288"/>
                </a:lnTo>
                <a:lnTo>
                  <a:pt x="3288" y="3288"/>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77;p37">
            <a:extLst>
              <a:ext uri="{FF2B5EF4-FFF2-40B4-BE49-F238E27FC236}">
                <a16:creationId xmlns:a16="http://schemas.microsoft.com/office/drawing/2014/main" id="{723E9E24-A87A-4F9D-8510-6686E48DACC3}"/>
              </a:ext>
            </a:extLst>
          </p:cNvPr>
          <p:cNvSpPr/>
          <p:nvPr/>
        </p:nvSpPr>
        <p:spPr>
          <a:xfrm>
            <a:off x="7345340" y="2674575"/>
            <a:ext cx="53874" cy="53874"/>
          </a:xfrm>
          <a:custGeom>
            <a:avLst/>
            <a:gdLst/>
            <a:ahLst/>
            <a:cxnLst/>
            <a:rect l="l" t="t" r="r" b="b"/>
            <a:pathLst>
              <a:path w="3289" h="3289" extrusionOk="0">
                <a:moveTo>
                  <a:pt x="1" y="1"/>
                </a:moveTo>
                <a:lnTo>
                  <a:pt x="3288" y="3288"/>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78;p37">
            <a:extLst>
              <a:ext uri="{FF2B5EF4-FFF2-40B4-BE49-F238E27FC236}">
                <a16:creationId xmlns:a16="http://schemas.microsoft.com/office/drawing/2014/main" id="{6CB87C92-7685-4D3C-86DD-58DC8A456DF6}"/>
              </a:ext>
            </a:extLst>
          </p:cNvPr>
          <p:cNvSpPr/>
          <p:nvPr/>
        </p:nvSpPr>
        <p:spPr>
          <a:xfrm>
            <a:off x="7438477" y="2674575"/>
            <a:ext cx="53874" cy="53874"/>
          </a:xfrm>
          <a:custGeom>
            <a:avLst/>
            <a:gdLst/>
            <a:ahLst/>
            <a:cxnLst/>
            <a:rect l="l" t="t" r="r" b="b"/>
            <a:pathLst>
              <a:path w="3289" h="3289" extrusionOk="0">
                <a:moveTo>
                  <a:pt x="0" y="1"/>
                </a:moveTo>
                <a:lnTo>
                  <a:pt x="0" y="3288"/>
                </a:lnTo>
                <a:lnTo>
                  <a:pt x="3288" y="3288"/>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79;p37">
            <a:extLst>
              <a:ext uri="{FF2B5EF4-FFF2-40B4-BE49-F238E27FC236}">
                <a16:creationId xmlns:a16="http://schemas.microsoft.com/office/drawing/2014/main" id="{BB1196CB-855B-4A95-897E-AAC076146C11}"/>
              </a:ext>
            </a:extLst>
          </p:cNvPr>
          <p:cNvSpPr/>
          <p:nvPr/>
        </p:nvSpPr>
        <p:spPr>
          <a:xfrm>
            <a:off x="7438477" y="2674575"/>
            <a:ext cx="53874" cy="53874"/>
          </a:xfrm>
          <a:custGeom>
            <a:avLst/>
            <a:gdLst/>
            <a:ahLst/>
            <a:cxnLst/>
            <a:rect l="l" t="t" r="r" b="b"/>
            <a:pathLst>
              <a:path w="3289" h="3289" extrusionOk="0">
                <a:moveTo>
                  <a:pt x="0" y="1"/>
                </a:moveTo>
                <a:lnTo>
                  <a:pt x="3288" y="3288"/>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80;p37">
            <a:extLst>
              <a:ext uri="{FF2B5EF4-FFF2-40B4-BE49-F238E27FC236}">
                <a16:creationId xmlns:a16="http://schemas.microsoft.com/office/drawing/2014/main" id="{68450BDF-69AB-4038-984C-924B398CEAA2}"/>
              </a:ext>
            </a:extLst>
          </p:cNvPr>
          <p:cNvSpPr/>
          <p:nvPr/>
        </p:nvSpPr>
        <p:spPr>
          <a:xfrm>
            <a:off x="7345340" y="2764583"/>
            <a:ext cx="53874" cy="53841"/>
          </a:xfrm>
          <a:custGeom>
            <a:avLst/>
            <a:gdLst/>
            <a:ahLst/>
            <a:cxnLst/>
            <a:rect l="l" t="t" r="r" b="b"/>
            <a:pathLst>
              <a:path w="3289" h="3287" extrusionOk="0">
                <a:moveTo>
                  <a:pt x="1" y="0"/>
                </a:moveTo>
                <a:lnTo>
                  <a:pt x="1" y="3286"/>
                </a:lnTo>
                <a:lnTo>
                  <a:pt x="3288" y="32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81;p37">
            <a:extLst>
              <a:ext uri="{FF2B5EF4-FFF2-40B4-BE49-F238E27FC236}">
                <a16:creationId xmlns:a16="http://schemas.microsoft.com/office/drawing/2014/main" id="{39B2292F-9AD2-4EB2-BD81-39CD1BA169E3}"/>
              </a:ext>
            </a:extLst>
          </p:cNvPr>
          <p:cNvSpPr/>
          <p:nvPr/>
        </p:nvSpPr>
        <p:spPr>
          <a:xfrm>
            <a:off x="7345340" y="2764583"/>
            <a:ext cx="53874" cy="53841"/>
          </a:xfrm>
          <a:custGeom>
            <a:avLst/>
            <a:gdLst/>
            <a:ahLst/>
            <a:cxnLst/>
            <a:rect l="l" t="t" r="r" b="b"/>
            <a:pathLst>
              <a:path w="3289" h="3287" extrusionOk="0">
                <a:moveTo>
                  <a:pt x="1"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82;p37">
            <a:extLst>
              <a:ext uri="{FF2B5EF4-FFF2-40B4-BE49-F238E27FC236}">
                <a16:creationId xmlns:a16="http://schemas.microsoft.com/office/drawing/2014/main" id="{8A28D7C3-411D-4129-92AD-C56CE0A59FEE}"/>
              </a:ext>
            </a:extLst>
          </p:cNvPr>
          <p:cNvSpPr/>
          <p:nvPr/>
        </p:nvSpPr>
        <p:spPr>
          <a:xfrm>
            <a:off x="7438477" y="2764583"/>
            <a:ext cx="53874" cy="53841"/>
          </a:xfrm>
          <a:custGeom>
            <a:avLst/>
            <a:gdLst/>
            <a:ahLst/>
            <a:cxnLst/>
            <a:rect l="l" t="t" r="r" b="b"/>
            <a:pathLst>
              <a:path w="3289" h="3287" extrusionOk="0">
                <a:moveTo>
                  <a:pt x="0" y="0"/>
                </a:moveTo>
                <a:lnTo>
                  <a:pt x="0" y="3286"/>
                </a:lnTo>
                <a:lnTo>
                  <a:pt x="3288" y="32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83;p37">
            <a:extLst>
              <a:ext uri="{FF2B5EF4-FFF2-40B4-BE49-F238E27FC236}">
                <a16:creationId xmlns:a16="http://schemas.microsoft.com/office/drawing/2014/main" id="{5FF62982-2CE0-4D03-A823-81FC608B2656}"/>
              </a:ext>
            </a:extLst>
          </p:cNvPr>
          <p:cNvSpPr/>
          <p:nvPr/>
        </p:nvSpPr>
        <p:spPr>
          <a:xfrm>
            <a:off x="7438477" y="2764583"/>
            <a:ext cx="53874" cy="53841"/>
          </a:xfrm>
          <a:custGeom>
            <a:avLst/>
            <a:gdLst/>
            <a:ahLst/>
            <a:cxnLst/>
            <a:rect l="l" t="t" r="r" b="b"/>
            <a:pathLst>
              <a:path w="3289" h="3287" extrusionOk="0">
                <a:moveTo>
                  <a:pt x="0"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84;p37">
            <a:extLst>
              <a:ext uri="{FF2B5EF4-FFF2-40B4-BE49-F238E27FC236}">
                <a16:creationId xmlns:a16="http://schemas.microsoft.com/office/drawing/2014/main" id="{9AB7B75F-7C5B-4610-9A24-F4F63489A9E6}"/>
              </a:ext>
            </a:extLst>
          </p:cNvPr>
          <p:cNvSpPr/>
          <p:nvPr/>
        </p:nvSpPr>
        <p:spPr>
          <a:xfrm>
            <a:off x="7345340" y="2854542"/>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85;p37">
            <a:extLst>
              <a:ext uri="{FF2B5EF4-FFF2-40B4-BE49-F238E27FC236}">
                <a16:creationId xmlns:a16="http://schemas.microsoft.com/office/drawing/2014/main" id="{CE95D306-28C4-4843-A3BC-89120E624370}"/>
              </a:ext>
            </a:extLst>
          </p:cNvPr>
          <p:cNvSpPr/>
          <p:nvPr/>
        </p:nvSpPr>
        <p:spPr>
          <a:xfrm>
            <a:off x="7345340" y="2854542"/>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86;p37">
            <a:extLst>
              <a:ext uri="{FF2B5EF4-FFF2-40B4-BE49-F238E27FC236}">
                <a16:creationId xmlns:a16="http://schemas.microsoft.com/office/drawing/2014/main" id="{49DC6797-78AC-4AEF-830E-588CFB57D404}"/>
              </a:ext>
            </a:extLst>
          </p:cNvPr>
          <p:cNvSpPr/>
          <p:nvPr/>
        </p:nvSpPr>
        <p:spPr>
          <a:xfrm>
            <a:off x="7345340" y="2944518"/>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87;p37">
            <a:extLst>
              <a:ext uri="{FF2B5EF4-FFF2-40B4-BE49-F238E27FC236}">
                <a16:creationId xmlns:a16="http://schemas.microsoft.com/office/drawing/2014/main" id="{7DDFF35A-D0E3-4622-8C40-592E14644921}"/>
              </a:ext>
            </a:extLst>
          </p:cNvPr>
          <p:cNvSpPr/>
          <p:nvPr/>
        </p:nvSpPr>
        <p:spPr>
          <a:xfrm>
            <a:off x="7345340" y="2944518"/>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88;p37">
            <a:extLst>
              <a:ext uri="{FF2B5EF4-FFF2-40B4-BE49-F238E27FC236}">
                <a16:creationId xmlns:a16="http://schemas.microsoft.com/office/drawing/2014/main" id="{6D97E4D5-99CD-43FC-AFBC-F36ED4634532}"/>
              </a:ext>
            </a:extLst>
          </p:cNvPr>
          <p:cNvSpPr/>
          <p:nvPr/>
        </p:nvSpPr>
        <p:spPr>
          <a:xfrm>
            <a:off x="7438477" y="2944518"/>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89;p37">
            <a:extLst>
              <a:ext uri="{FF2B5EF4-FFF2-40B4-BE49-F238E27FC236}">
                <a16:creationId xmlns:a16="http://schemas.microsoft.com/office/drawing/2014/main" id="{3FF7CC2D-F1D4-4EE6-81F5-540BCDDD6A47}"/>
              </a:ext>
            </a:extLst>
          </p:cNvPr>
          <p:cNvSpPr/>
          <p:nvPr/>
        </p:nvSpPr>
        <p:spPr>
          <a:xfrm>
            <a:off x="7438477" y="2944518"/>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290;p37">
            <a:extLst>
              <a:ext uri="{FF2B5EF4-FFF2-40B4-BE49-F238E27FC236}">
                <a16:creationId xmlns:a16="http://schemas.microsoft.com/office/drawing/2014/main" id="{2C8DCFAC-36A1-4FA5-87A6-05FA10A694D1}"/>
              </a:ext>
            </a:extLst>
          </p:cNvPr>
          <p:cNvSpPr/>
          <p:nvPr/>
        </p:nvSpPr>
        <p:spPr>
          <a:xfrm>
            <a:off x="7566945" y="3021192"/>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291;p37">
            <a:extLst>
              <a:ext uri="{FF2B5EF4-FFF2-40B4-BE49-F238E27FC236}">
                <a16:creationId xmlns:a16="http://schemas.microsoft.com/office/drawing/2014/main" id="{54D2E2CB-CC0F-45B9-BE8B-9CCD265C1953}"/>
              </a:ext>
            </a:extLst>
          </p:cNvPr>
          <p:cNvSpPr/>
          <p:nvPr/>
        </p:nvSpPr>
        <p:spPr>
          <a:xfrm>
            <a:off x="7566945" y="3021192"/>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292;p37">
            <a:extLst>
              <a:ext uri="{FF2B5EF4-FFF2-40B4-BE49-F238E27FC236}">
                <a16:creationId xmlns:a16="http://schemas.microsoft.com/office/drawing/2014/main" id="{BB0C2F09-F3EB-4DF9-902B-E455AA3F1F43}"/>
              </a:ext>
            </a:extLst>
          </p:cNvPr>
          <p:cNvSpPr/>
          <p:nvPr/>
        </p:nvSpPr>
        <p:spPr>
          <a:xfrm>
            <a:off x="7566945" y="3110038"/>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293;p37">
            <a:extLst>
              <a:ext uri="{FF2B5EF4-FFF2-40B4-BE49-F238E27FC236}">
                <a16:creationId xmlns:a16="http://schemas.microsoft.com/office/drawing/2014/main" id="{17015F04-1B48-4FB5-801A-A358F08A991C}"/>
              </a:ext>
            </a:extLst>
          </p:cNvPr>
          <p:cNvSpPr/>
          <p:nvPr/>
        </p:nvSpPr>
        <p:spPr>
          <a:xfrm>
            <a:off x="7566945" y="3110038"/>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94;p37">
            <a:extLst>
              <a:ext uri="{FF2B5EF4-FFF2-40B4-BE49-F238E27FC236}">
                <a16:creationId xmlns:a16="http://schemas.microsoft.com/office/drawing/2014/main" id="{CC04364A-D908-49F9-A9D8-A60C31BB0FDE}"/>
              </a:ext>
            </a:extLst>
          </p:cNvPr>
          <p:cNvSpPr/>
          <p:nvPr/>
        </p:nvSpPr>
        <p:spPr>
          <a:xfrm>
            <a:off x="7647223" y="3110038"/>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95;p37">
            <a:extLst>
              <a:ext uri="{FF2B5EF4-FFF2-40B4-BE49-F238E27FC236}">
                <a16:creationId xmlns:a16="http://schemas.microsoft.com/office/drawing/2014/main" id="{8E6F4E92-ABF4-4AC7-B896-5E7D506AD8C6}"/>
              </a:ext>
            </a:extLst>
          </p:cNvPr>
          <p:cNvSpPr/>
          <p:nvPr/>
        </p:nvSpPr>
        <p:spPr>
          <a:xfrm>
            <a:off x="7647223" y="3110038"/>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96;p37">
            <a:extLst>
              <a:ext uri="{FF2B5EF4-FFF2-40B4-BE49-F238E27FC236}">
                <a16:creationId xmlns:a16="http://schemas.microsoft.com/office/drawing/2014/main" id="{1D1270CD-89B5-470D-965B-0845A999C4BE}"/>
              </a:ext>
            </a:extLst>
          </p:cNvPr>
          <p:cNvSpPr/>
          <p:nvPr/>
        </p:nvSpPr>
        <p:spPr>
          <a:xfrm>
            <a:off x="7566945" y="3198899"/>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97;p37">
            <a:extLst>
              <a:ext uri="{FF2B5EF4-FFF2-40B4-BE49-F238E27FC236}">
                <a16:creationId xmlns:a16="http://schemas.microsoft.com/office/drawing/2014/main" id="{6065033E-C8F3-48D9-9566-2CA70D398BD2}"/>
              </a:ext>
            </a:extLst>
          </p:cNvPr>
          <p:cNvSpPr/>
          <p:nvPr/>
        </p:nvSpPr>
        <p:spPr>
          <a:xfrm>
            <a:off x="7566945" y="3198899"/>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98;p37">
            <a:extLst>
              <a:ext uri="{FF2B5EF4-FFF2-40B4-BE49-F238E27FC236}">
                <a16:creationId xmlns:a16="http://schemas.microsoft.com/office/drawing/2014/main" id="{A7408526-45F9-4302-97BB-F1D6C07AF005}"/>
              </a:ext>
            </a:extLst>
          </p:cNvPr>
          <p:cNvSpPr/>
          <p:nvPr/>
        </p:nvSpPr>
        <p:spPr>
          <a:xfrm>
            <a:off x="7647223" y="3198899"/>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99;p37">
            <a:extLst>
              <a:ext uri="{FF2B5EF4-FFF2-40B4-BE49-F238E27FC236}">
                <a16:creationId xmlns:a16="http://schemas.microsoft.com/office/drawing/2014/main" id="{B12DC09E-6ADC-4535-9CC2-E3B67B41A1B2}"/>
              </a:ext>
            </a:extLst>
          </p:cNvPr>
          <p:cNvSpPr/>
          <p:nvPr/>
        </p:nvSpPr>
        <p:spPr>
          <a:xfrm>
            <a:off x="7647223" y="3198899"/>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00;p37">
            <a:extLst>
              <a:ext uri="{FF2B5EF4-FFF2-40B4-BE49-F238E27FC236}">
                <a16:creationId xmlns:a16="http://schemas.microsoft.com/office/drawing/2014/main" id="{BF8B1240-E08B-430D-8AE5-0C54B2A3EC95}"/>
              </a:ext>
            </a:extLst>
          </p:cNvPr>
          <p:cNvSpPr/>
          <p:nvPr/>
        </p:nvSpPr>
        <p:spPr>
          <a:xfrm>
            <a:off x="7566945" y="3287761"/>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01;p37">
            <a:extLst>
              <a:ext uri="{FF2B5EF4-FFF2-40B4-BE49-F238E27FC236}">
                <a16:creationId xmlns:a16="http://schemas.microsoft.com/office/drawing/2014/main" id="{AFA3F898-0679-488C-9A0B-C84C238FC893}"/>
              </a:ext>
            </a:extLst>
          </p:cNvPr>
          <p:cNvSpPr/>
          <p:nvPr/>
        </p:nvSpPr>
        <p:spPr>
          <a:xfrm>
            <a:off x="7566945" y="3287761"/>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02;p37">
            <a:extLst>
              <a:ext uri="{FF2B5EF4-FFF2-40B4-BE49-F238E27FC236}">
                <a16:creationId xmlns:a16="http://schemas.microsoft.com/office/drawing/2014/main" id="{78070366-DF6C-40C3-8B03-BCA41E3E066B}"/>
              </a:ext>
            </a:extLst>
          </p:cNvPr>
          <p:cNvSpPr/>
          <p:nvPr/>
        </p:nvSpPr>
        <p:spPr>
          <a:xfrm>
            <a:off x="7647223" y="3287761"/>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03;p37">
            <a:extLst>
              <a:ext uri="{FF2B5EF4-FFF2-40B4-BE49-F238E27FC236}">
                <a16:creationId xmlns:a16="http://schemas.microsoft.com/office/drawing/2014/main" id="{DB55E632-6FF0-4982-9682-9461447FB8FF}"/>
              </a:ext>
            </a:extLst>
          </p:cNvPr>
          <p:cNvSpPr/>
          <p:nvPr/>
        </p:nvSpPr>
        <p:spPr>
          <a:xfrm>
            <a:off x="7647223" y="3287761"/>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04;p37">
            <a:extLst>
              <a:ext uri="{FF2B5EF4-FFF2-40B4-BE49-F238E27FC236}">
                <a16:creationId xmlns:a16="http://schemas.microsoft.com/office/drawing/2014/main" id="{C3D420C8-EDC8-48D2-8580-EAC0C448396F}"/>
              </a:ext>
            </a:extLst>
          </p:cNvPr>
          <p:cNvSpPr/>
          <p:nvPr/>
        </p:nvSpPr>
        <p:spPr>
          <a:xfrm>
            <a:off x="7566945" y="3376606"/>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05;p37">
            <a:extLst>
              <a:ext uri="{FF2B5EF4-FFF2-40B4-BE49-F238E27FC236}">
                <a16:creationId xmlns:a16="http://schemas.microsoft.com/office/drawing/2014/main" id="{0C4C5022-4E9A-4981-A7C4-1704557BCC5E}"/>
              </a:ext>
            </a:extLst>
          </p:cNvPr>
          <p:cNvSpPr/>
          <p:nvPr/>
        </p:nvSpPr>
        <p:spPr>
          <a:xfrm>
            <a:off x="7566945" y="3376606"/>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06;p37">
            <a:extLst>
              <a:ext uri="{FF2B5EF4-FFF2-40B4-BE49-F238E27FC236}">
                <a16:creationId xmlns:a16="http://schemas.microsoft.com/office/drawing/2014/main" id="{9CDEAA1B-9678-472A-8ADA-FB2E3A79239F}"/>
              </a:ext>
            </a:extLst>
          </p:cNvPr>
          <p:cNvSpPr/>
          <p:nvPr/>
        </p:nvSpPr>
        <p:spPr>
          <a:xfrm>
            <a:off x="7647223" y="3376606"/>
            <a:ext cx="46421" cy="46421"/>
          </a:xfrm>
          <a:custGeom>
            <a:avLst/>
            <a:gdLst/>
            <a:ahLst/>
            <a:cxnLst/>
            <a:rect l="l" t="t" r="r" b="b"/>
            <a:pathLst>
              <a:path w="2834" h="2834" extrusionOk="0">
                <a:moveTo>
                  <a:pt x="1" y="1"/>
                </a:moveTo>
                <a:lnTo>
                  <a:pt x="1" y="2833"/>
                </a:lnTo>
                <a:lnTo>
                  <a:pt x="2833"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07;p37">
            <a:extLst>
              <a:ext uri="{FF2B5EF4-FFF2-40B4-BE49-F238E27FC236}">
                <a16:creationId xmlns:a16="http://schemas.microsoft.com/office/drawing/2014/main" id="{99000326-E5DE-47CD-9A8B-01A6C0C17877}"/>
              </a:ext>
            </a:extLst>
          </p:cNvPr>
          <p:cNvSpPr/>
          <p:nvPr/>
        </p:nvSpPr>
        <p:spPr>
          <a:xfrm>
            <a:off x="7647223" y="3376606"/>
            <a:ext cx="46421" cy="46421"/>
          </a:xfrm>
          <a:custGeom>
            <a:avLst/>
            <a:gdLst/>
            <a:ahLst/>
            <a:cxnLst/>
            <a:rect l="l" t="t" r="r" b="b"/>
            <a:pathLst>
              <a:path w="2834" h="2834" extrusionOk="0">
                <a:moveTo>
                  <a:pt x="1"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08;p37">
            <a:extLst>
              <a:ext uri="{FF2B5EF4-FFF2-40B4-BE49-F238E27FC236}">
                <a16:creationId xmlns:a16="http://schemas.microsoft.com/office/drawing/2014/main" id="{5B9CB06E-7E70-42DC-A0C6-CCE75C109C02}"/>
              </a:ext>
            </a:extLst>
          </p:cNvPr>
          <p:cNvSpPr/>
          <p:nvPr/>
        </p:nvSpPr>
        <p:spPr>
          <a:xfrm>
            <a:off x="7566945" y="3465467"/>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9;p37">
            <a:extLst>
              <a:ext uri="{FF2B5EF4-FFF2-40B4-BE49-F238E27FC236}">
                <a16:creationId xmlns:a16="http://schemas.microsoft.com/office/drawing/2014/main" id="{6FB2090E-09BA-4F91-AC8B-BAA2EE5769A4}"/>
              </a:ext>
            </a:extLst>
          </p:cNvPr>
          <p:cNvSpPr/>
          <p:nvPr/>
        </p:nvSpPr>
        <p:spPr>
          <a:xfrm>
            <a:off x="7566945" y="3465467"/>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0;p37">
            <a:extLst>
              <a:ext uri="{FF2B5EF4-FFF2-40B4-BE49-F238E27FC236}">
                <a16:creationId xmlns:a16="http://schemas.microsoft.com/office/drawing/2014/main" id="{356C864E-8863-47F8-B340-0EE3B39E4F0B}"/>
              </a:ext>
            </a:extLst>
          </p:cNvPr>
          <p:cNvSpPr/>
          <p:nvPr/>
        </p:nvSpPr>
        <p:spPr>
          <a:xfrm>
            <a:off x="7647223" y="3465467"/>
            <a:ext cx="46421" cy="46405"/>
          </a:xfrm>
          <a:custGeom>
            <a:avLst/>
            <a:gdLst/>
            <a:ahLst/>
            <a:cxnLst/>
            <a:rect l="l" t="t" r="r" b="b"/>
            <a:pathLst>
              <a:path w="2834" h="2833" extrusionOk="0">
                <a:moveTo>
                  <a:pt x="1" y="0"/>
                </a:moveTo>
                <a:lnTo>
                  <a:pt x="1" y="2833"/>
                </a:lnTo>
                <a:lnTo>
                  <a:pt x="2833"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11;p37">
            <a:extLst>
              <a:ext uri="{FF2B5EF4-FFF2-40B4-BE49-F238E27FC236}">
                <a16:creationId xmlns:a16="http://schemas.microsoft.com/office/drawing/2014/main" id="{C1036748-A93A-458A-BC62-99410192EBAE}"/>
              </a:ext>
            </a:extLst>
          </p:cNvPr>
          <p:cNvSpPr/>
          <p:nvPr/>
        </p:nvSpPr>
        <p:spPr>
          <a:xfrm>
            <a:off x="7647223" y="3465467"/>
            <a:ext cx="46421" cy="46405"/>
          </a:xfrm>
          <a:custGeom>
            <a:avLst/>
            <a:gdLst/>
            <a:ahLst/>
            <a:cxnLst/>
            <a:rect l="l" t="t" r="r" b="b"/>
            <a:pathLst>
              <a:path w="2834" h="2833" extrusionOk="0">
                <a:moveTo>
                  <a:pt x="1"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12;p37">
            <a:extLst>
              <a:ext uri="{FF2B5EF4-FFF2-40B4-BE49-F238E27FC236}">
                <a16:creationId xmlns:a16="http://schemas.microsoft.com/office/drawing/2014/main" id="{362D7284-AC9F-4DE3-A8FB-DA91C99D8EDC}"/>
              </a:ext>
            </a:extLst>
          </p:cNvPr>
          <p:cNvSpPr/>
          <p:nvPr/>
        </p:nvSpPr>
        <p:spPr>
          <a:xfrm>
            <a:off x="7142375" y="3021192"/>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13;p37">
            <a:extLst>
              <a:ext uri="{FF2B5EF4-FFF2-40B4-BE49-F238E27FC236}">
                <a16:creationId xmlns:a16="http://schemas.microsoft.com/office/drawing/2014/main" id="{831D46FD-D98A-435E-BC72-1132136BDC7F}"/>
              </a:ext>
            </a:extLst>
          </p:cNvPr>
          <p:cNvSpPr/>
          <p:nvPr/>
        </p:nvSpPr>
        <p:spPr>
          <a:xfrm>
            <a:off x="7142375" y="3021192"/>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14;p37">
            <a:extLst>
              <a:ext uri="{FF2B5EF4-FFF2-40B4-BE49-F238E27FC236}">
                <a16:creationId xmlns:a16="http://schemas.microsoft.com/office/drawing/2014/main" id="{E6E5F753-EB77-43DA-8697-FD171FCADA53}"/>
              </a:ext>
            </a:extLst>
          </p:cNvPr>
          <p:cNvSpPr/>
          <p:nvPr/>
        </p:nvSpPr>
        <p:spPr>
          <a:xfrm>
            <a:off x="7222621" y="3021192"/>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15;p37">
            <a:extLst>
              <a:ext uri="{FF2B5EF4-FFF2-40B4-BE49-F238E27FC236}">
                <a16:creationId xmlns:a16="http://schemas.microsoft.com/office/drawing/2014/main" id="{38A9AAF8-CDA9-4892-8CB5-D9CE6B835F38}"/>
              </a:ext>
            </a:extLst>
          </p:cNvPr>
          <p:cNvSpPr/>
          <p:nvPr/>
        </p:nvSpPr>
        <p:spPr>
          <a:xfrm>
            <a:off x="7222621" y="3021192"/>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16;p37">
            <a:extLst>
              <a:ext uri="{FF2B5EF4-FFF2-40B4-BE49-F238E27FC236}">
                <a16:creationId xmlns:a16="http://schemas.microsoft.com/office/drawing/2014/main" id="{B14DF371-095C-45AA-B0A7-D493E1467083}"/>
              </a:ext>
            </a:extLst>
          </p:cNvPr>
          <p:cNvSpPr/>
          <p:nvPr/>
        </p:nvSpPr>
        <p:spPr>
          <a:xfrm>
            <a:off x="7142375" y="3110038"/>
            <a:ext cx="46405" cy="46421"/>
          </a:xfrm>
          <a:custGeom>
            <a:avLst/>
            <a:gdLst/>
            <a:ahLst/>
            <a:cxnLst/>
            <a:rect l="l" t="t" r="r" b="b"/>
            <a:pathLst>
              <a:path w="2833" h="2834" extrusionOk="0">
                <a:moveTo>
                  <a:pt x="0" y="1"/>
                </a:moveTo>
                <a:lnTo>
                  <a:pt x="0" y="2833"/>
                </a:lnTo>
                <a:lnTo>
                  <a:pt x="2833" y="283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17;p37">
            <a:extLst>
              <a:ext uri="{FF2B5EF4-FFF2-40B4-BE49-F238E27FC236}">
                <a16:creationId xmlns:a16="http://schemas.microsoft.com/office/drawing/2014/main" id="{5AA0C249-607A-4549-8971-143B10C7AC0E}"/>
              </a:ext>
            </a:extLst>
          </p:cNvPr>
          <p:cNvSpPr/>
          <p:nvPr/>
        </p:nvSpPr>
        <p:spPr>
          <a:xfrm>
            <a:off x="7142375" y="3110038"/>
            <a:ext cx="46405" cy="46421"/>
          </a:xfrm>
          <a:custGeom>
            <a:avLst/>
            <a:gdLst/>
            <a:ahLst/>
            <a:cxnLst/>
            <a:rect l="l" t="t" r="r" b="b"/>
            <a:pathLst>
              <a:path w="2833" h="2834" extrusionOk="0">
                <a:moveTo>
                  <a:pt x="0"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18;p37">
            <a:extLst>
              <a:ext uri="{FF2B5EF4-FFF2-40B4-BE49-F238E27FC236}">
                <a16:creationId xmlns:a16="http://schemas.microsoft.com/office/drawing/2014/main" id="{82CCA25C-1F8C-4791-8470-D9B1AE9ADE2F}"/>
              </a:ext>
            </a:extLst>
          </p:cNvPr>
          <p:cNvSpPr/>
          <p:nvPr/>
        </p:nvSpPr>
        <p:spPr>
          <a:xfrm>
            <a:off x="7222621" y="3110038"/>
            <a:ext cx="46437" cy="46421"/>
          </a:xfrm>
          <a:custGeom>
            <a:avLst/>
            <a:gdLst/>
            <a:ahLst/>
            <a:cxnLst/>
            <a:rect l="l" t="t" r="r" b="b"/>
            <a:pathLst>
              <a:path w="2835" h="2834" extrusionOk="0">
                <a:moveTo>
                  <a:pt x="1" y="1"/>
                </a:moveTo>
                <a:lnTo>
                  <a:pt x="1" y="2833"/>
                </a:lnTo>
                <a:lnTo>
                  <a:pt x="2835"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19;p37">
            <a:extLst>
              <a:ext uri="{FF2B5EF4-FFF2-40B4-BE49-F238E27FC236}">
                <a16:creationId xmlns:a16="http://schemas.microsoft.com/office/drawing/2014/main" id="{72CC2A52-76E3-4425-BCCD-4641173F7EE6}"/>
              </a:ext>
            </a:extLst>
          </p:cNvPr>
          <p:cNvSpPr/>
          <p:nvPr/>
        </p:nvSpPr>
        <p:spPr>
          <a:xfrm>
            <a:off x="7222621" y="3110038"/>
            <a:ext cx="46437" cy="46421"/>
          </a:xfrm>
          <a:custGeom>
            <a:avLst/>
            <a:gdLst/>
            <a:ahLst/>
            <a:cxnLst/>
            <a:rect l="l" t="t" r="r" b="b"/>
            <a:pathLst>
              <a:path w="2835" h="2834" extrusionOk="0">
                <a:moveTo>
                  <a:pt x="1" y="1"/>
                </a:moveTo>
                <a:lnTo>
                  <a:pt x="2835" y="2833"/>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20;p37">
            <a:extLst>
              <a:ext uri="{FF2B5EF4-FFF2-40B4-BE49-F238E27FC236}">
                <a16:creationId xmlns:a16="http://schemas.microsoft.com/office/drawing/2014/main" id="{C2DD521B-CBD0-4F99-BDC5-7E66A0C02347}"/>
              </a:ext>
            </a:extLst>
          </p:cNvPr>
          <p:cNvSpPr/>
          <p:nvPr/>
        </p:nvSpPr>
        <p:spPr>
          <a:xfrm>
            <a:off x="7142375" y="3198899"/>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21;p37">
            <a:extLst>
              <a:ext uri="{FF2B5EF4-FFF2-40B4-BE49-F238E27FC236}">
                <a16:creationId xmlns:a16="http://schemas.microsoft.com/office/drawing/2014/main" id="{71D27F97-65FA-4462-BAC4-E89145C632EA}"/>
              </a:ext>
            </a:extLst>
          </p:cNvPr>
          <p:cNvSpPr/>
          <p:nvPr/>
        </p:nvSpPr>
        <p:spPr>
          <a:xfrm>
            <a:off x="7142375" y="3198899"/>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22;p37">
            <a:extLst>
              <a:ext uri="{FF2B5EF4-FFF2-40B4-BE49-F238E27FC236}">
                <a16:creationId xmlns:a16="http://schemas.microsoft.com/office/drawing/2014/main" id="{6F765DB2-B44B-4CCF-820B-D044DA12399D}"/>
              </a:ext>
            </a:extLst>
          </p:cNvPr>
          <p:cNvSpPr/>
          <p:nvPr/>
        </p:nvSpPr>
        <p:spPr>
          <a:xfrm>
            <a:off x="7222621" y="3198899"/>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23;p37">
            <a:extLst>
              <a:ext uri="{FF2B5EF4-FFF2-40B4-BE49-F238E27FC236}">
                <a16:creationId xmlns:a16="http://schemas.microsoft.com/office/drawing/2014/main" id="{5AAE362A-C5CE-48CF-A770-E1D307411861}"/>
              </a:ext>
            </a:extLst>
          </p:cNvPr>
          <p:cNvSpPr/>
          <p:nvPr/>
        </p:nvSpPr>
        <p:spPr>
          <a:xfrm>
            <a:off x="7222621" y="3198899"/>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24;p37">
            <a:extLst>
              <a:ext uri="{FF2B5EF4-FFF2-40B4-BE49-F238E27FC236}">
                <a16:creationId xmlns:a16="http://schemas.microsoft.com/office/drawing/2014/main" id="{4EB5A16D-7CF8-4557-983B-7E24D5CD70F1}"/>
              </a:ext>
            </a:extLst>
          </p:cNvPr>
          <p:cNvSpPr/>
          <p:nvPr/>
        </p:nvSpPr>
        <p:spPr>
          <a:xfrm>
            <a:off x="7142375" y="3287761"/>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25;p37">
            <a:extLst>
              <a:ext uri="{FF2B5EF4-FFF2-40B4-BE49-F238E27FC236}">
                <a16:creationId xmlns:a16="http://schemas.microsoft.com/office/drawing/2014/main" id="{14ACA485-CFC1-4E8C-8858-0AD2AA1FFCEA}"/>
              </a:ext>
            </a:extLst>
          </p:cNvPr>
          <p:cNvSpPr/>
          <p:nvPr/>
        </p:nvSpPr>
        <p:spPr>
          <a:xfrm>
            <a:off x="7142375" y="3287761"/>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26;p37">
            <a:extLst>
              <a:ext uri="{FF2B5EF4-FFF2-40B4-BE49-F238E27FC236}">
                <a16:creationId xmlns:a16="http://schemas.microsoft.com/office/drawing/2014/main" id="{A43A773B-1064-4A82-86D7-61F970837E97}"/>
              </a:ext>
            </a:extLst>
          </p:cNvPr>
          <p:cNvSpPr/>
          <p:nvPr/>
        </p:nvSpPr>
        <p:spPr>
          <a:xfrm>
            <a:off x="7222621" y="3287761"/>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27;p37">
            <a:extLst>
              <a:ext uri="{FF2B5EF4-FFF2-40B4-BE49-F238E27FC236}">
                <a16:creationId xmlns:a16="http://schemas.microsoft.com/office/drawing/2014/main" id="{AD881F91-E7AB-46DD-95AF-2F0A0F888E4A}"/>
              </a:ext>
            </a:extLst>
          </p:cNvPr>
          <p:cNvSpPr/>
          <p:nvPr/>
        </p:nvSpPr>
        <p:spPr>
          <a:xfrm>
            <a:off x="7222621" y="3287761"/>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28;p37">
            <a:extLst>
              <a:ext uri="{FF2B5EF4-FFF2-40B4-BE49-F238E27FC236}">
                <a16:creationId xmlns:a16="http://schemas.microsoft.com/office/drawing/2014/main" id="{5D20F79E-63A4-4FC8-BDEE-590A403C528F}"/>
              </a:ext>
            </a:extLst>
          </p:cNvPr>
          <p:cNvSpPr/>
          <p:nvPr/>
        </p:nvSpPr>
        <p:spPr>
          <a:xfrm>
            <a:off x="7142375" y="3376606"/>
            <a:ext cx="46405" cy="46421"/>
          </a:xfrm>
          <a:custGeom>
            <a:avLst/>
            <a:gdLst/>
            <a:ahLst/>
            <a:cxnLst/>
            <a:rect l="l" t="t" r="r" b="b"/>
            <a:pathLst>
              <a:path w="2833" h="2834" extrusionOk="0">
                <a:moveTo>
                  <a:pt x="0" y="1"/>
                </a:moveTo>
                <a:lnTo>
                  <a:pt x="0" y="2833"/>
                </a:lnTo>
                <a:lnTo>
                  <a:pt x="2833" y="283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29;p37">
            <a:extLst>
              <a:ext uri="{FF2B5EF4-FFF2-40B4-BE49-F238E27FC236}">
                <a16:creationId xmlns:a16="http://schemas.microsoft.com/office/drawing/2014/main" id="{B154488E-0D37-4335-8847-DFE20450D0DB}"/>
              </a:ext>
            </a:extLst>
          </p:cNvPr>
          <p:cNvSpPr/>
          <p:nvPr/>
        </p:nvSpPr>
        <p:spPr>
          <a:xfrm>
            <a:off x="7142375" y="3376606"/>
            <a:ext cx="46405" cy="46421"/>
          </a:xfrm>
          <a:custGeom>
            <a:avLst/>
            <a:gdLst/>
            <a:ahLst/>
            <a:cxnLst/>
            <a:rect l="l" t="t" r="r" b="b"/>
            <a:pathLst>
              <a:path w="2833" h="2834" extrusionOk="0">
                <a:moveTo>
                  <a:pt x="0" y="1"/>
                </a:moveTo>
                <a:lnTo>
                  <a:pt x="2833" y="2833"/>
                </a:lnTo>
                <a:lnTo>
                  <a:pt x="28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30;p37">
            <a:extLst>
              <a:ext uri="{FF2B5EF4-FFF2-40B4-BE49-F238E27FC236}">
                <a16:creationId xmlns:a16="http://schemas.microsoft.com/office/drawing/2014/main" id="{CE0FA3FB-E621-4B2F-B49F-BF8953993081}"/>
              </a:ext>
            </a:extLst>
          </p:cNvPr>
          <p:cNvSpPr/>
          <p:nvPr/>
        </p:nvSpPr>
        <p:spPr>
          <a:xfrm>
            <a:off x="7222621" y="3376606"/>
            <a:ext cx="46437" cy="46421"/>
          </a:xfrm>
          <a:custGeom>
            <a:avLst/>
            <a:gdLst/>
            <a:ahLst/>
            <a:cxnLst/>
            <a:rect l="l" t="t" r="r" b="b"/>
            <a:pathLst>
              <a:path w="2835" h="2834" extrusionOk="0">
                <a:moveTo>
                  <a:pt x="1" y="1"/>
                </a:moveTo>
                <a:lnTo>
                  <a:pt x="1" y="2833"/>
                </a:lnTo>
                <a:lnTo>
                  <a:pt x="2835" y="283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31;p37">
            <a:extLst>
              <a:ext uri="{FF2B5EF4-FFF2-40B4-BE49-F238E27FC236}">
                <a16:creationId xmlns:a16="http://schemas.microsoft.com/office/drawing/2014/main" id="{34FB2F9C-6DF9-452A-A5E6-6FFB402C7AC5}"/>
              </a:ext>
            </a:extLst>
          </p:cNvPr>
          <p:cNvSpPr/>
          <p:nvPr/>
        </p:nvSpPr>
        <p:spPr>
          <a:xfrm>
            <a:off x="7222621" y="3376606"/>
            <a:ext cx="46437" cy="46421"/>
          </a:xfrm>
          <a:custGeom>
            <a:avLst/>
            <a:gdLst/>
            <a:ahLst/>
            <a:cxnLst/>
            <a:rect l="l" t="t" r="r" b="b"/>
            <a:pathLst>
              <a:path w="2835" h="2834" extrusionOk="0">
                <a:moveTo>
                  <a:pt x="1" y="1"/>
                </a:moveTo>
                <a:lnTo>
                  <a:pt x="2835" y="2833"/>
                </a:lnTo>
                <a:lnTo>
                  <a:pt x="28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32;p37">
            <a:extLst>
              <a:ext uri="{FF2B5EF4-FFF2-40B4-BE49-F238E27FC236}">
                <a16:creationId xmlns:a16="http://schemas.microsoft.com/office/drawing/2014/main" id="{0ED8E156-699C-41DF-9162-2B99FB75651E}"/>
              </a:ext>
            </a:extLst>
          </p:cNvPr>
          <p:cNvSpPr/>
          <p:nvPr/>
        </p:nvSpPr>
        <p:spPr>
          <a:xfrm>
            <a:off x="7142375" y="3465467"/>
            <a:ext cx="46405" cy="46405"/>
          </a:xfrm>
          <a:custGeom>
            <a:avLst/>
            <a:gdLst/>
            <a:ahLst/>
            <a:cxnLst/>
            <a:rect l="l" t="t" r="r" b="b"/>
            <a:pathLst>
              <a:path w="2833" h="2833" extrusionOk="0">
                <a:moveTo>
                  <a:pt x="0" y="0"/>
                </a:moveTo>
                <a:lnTo>
                  <a:pt x="0" y="2833"/>
                </a:lnTo>
                <a:lnTo>
                  <a:pt x="2833" y="28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33;p37">
            <a:extLst>
              <a:ext uri="{FF2B5EF4-FFF2-40B4-BE49-F238E27FC236}">
                <a16:creationId xmlns:a16="http://schemas.microsoft.com/office/drawing/2014/main" id="{22EE24A4-46E8-4ACC-8258-3BDFBAA2F078}"/>
              </a:ext>
            </a:extLst>
          </p:cNvPr>
          <p:cNvSpPr/>
          <p:nvPr/>
        </p:nvSpPr>
        <p:spPr>
          <a:xfrm>
            <a:off x="7142375" y="3465467"/>
            <a:ext cx="46405" cy="46405"/>
          </a:xfrm>
          <a:custGeom>
            <a:avLst/>
            <a:gdLst/>
            <a:ahLst/>
            <a:cxnLst/>
            <a:rect l="l" t="t" r="r" b="b"/>
            <a:pathLst>
              <a:path w="2833" h="2833" extrusionOk="0">
                <a:moveTo>
                  <a:pt x="0" y="0"/>
                </a:moveTo>
                <a:lnTo>
                  <a:pt x="2833" y="2833"/>
                </a:lnTo>
                <a:lnTo>
                  <a:pt x="28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34;p37">
            <a:extLst>
              <a:ext uri="{FF2B5EF4-FFF2-40B4-BE49-F238E27FC236}">
                <a16:creationId xmlns:a16="http://schemas.microsoft.com/office/drawing/2014/main" id="{22F19D1C-98F8-4813-8FD1-9CD10147B6AA}"/>
              </a:ext>
            </a:extLst>
          </p:cNvPr>
          <p:cNvSpPr/>
          <p:nvPr/>
        </p:nvSpPr>
        <p:spPr>
          <a:xfrm>
            <a:off x="7222621" y="3465467"/>
            <a:ext cx="46437" cy="46405"/>
          </a:xfrm>
          <a:custGeom>
            <a:avLst/>
            <a:gdLst/>
            <a:ahLst/>
            <a:cxnLst/>
            <a:rect l="l" t="t" r="r" b="b"/>
            <a:pathLst>
              <a:path w="2835" h="2833" extrusionOk="0">
                <a:moveTo>
                  <a:pt x="1" y="0"/>
                </a:moveTo>
                <a:lnTo>
                  <a:pt x="1" y="2833"/>
                </a:lnTo>
                <a:lnTo>
                  <a:pt x="2835" y="283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35;p37">
            <a:extLst>
              <a:ext uri="{FF2B5EF4-FFF2-40B4-BE49-F238E27FC236}">
                <a16:creationId xmlns:a16="http://schemas.microsoft.com/office/drawing/2014/main" id="{963B5EAA-EDA8-433F-B20A-B9704704B393}"/>
              </a:ext>
            </a:extLst>
          </p:cNvPr>
          <p:cNvSpPr/>
          <p:nvPr/>
        </p:nvSpPr>
        <p:spPr>
          <a:xfrm>
            <a:off x="7222621" y="3465467"/>
            <a:ext cx="46437" cy="46405"/>
          </a:xfrm>
          <a:custGeom>
            <a:avLst/>
            <a:gdLst/>
            <a:ahLst/>
            <a:cxnLst/>
            <a:rect l="l" t="t" r="r" b="b"/>
            <a:pathLst>
              <a:path w="2835" h="2833" extrusionOk="0">
                <a:moveTo>
                  <a:pt x="1" y="0"/>
                </a:moveTo>
                <a:lnTo>
                  <a:pt x="2835" y="2833"/>
                </a:lnTo>
                <a:lnTo>
                  <a:pt x="28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36;p37">
            <a:extLst>
              <a:ext uri="{FF2B5EF4-FFF2-40B4-BE49-F238E27FC236}">
                <a16:creationId xmlns:a16="http://schemas.microsoft.com/office/drawing/2014/main" id="{EBBC4528-FC95-41B4-9DA4-7A2020162D2A}"/>
              </a:ext>
            </a:extLst>
          </p:cNvPr>
          <p:cNvSpPr/>
          <p:nvPr/>
        </p:nvSpPr>
        <p:spPr>
          <a:xfrm>
            <a:off x="7345340" y="3034526"/>
            <a:ext cx="53874" cy="53841"/>
          </a:xfrm>
          <a:custGeom>
            <a:avLst/>
            <a:gdLst/>
            <a:ahLst/>
            <a:cxnLst/>
            <a:rect l="l" t="t" r="r" b="b"/>
            <a:pathLst>
              <a:path w="3289" h="3287" extrusionOk="0">
                <a:moveTo>
                  <a:pt x="1" y="0"/>
                </a:moveTo>
                <a:lnTo>
                  <a:pt x="1" y="3286"/>
                </a:lnTo>
                <a:lnTo>
                  <a:pt x="3288" y="32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37;p37">
            <a:extLst>
              <a:ext uri="{FF2B5EF4-FFF2-40B4-BE49-F238E27FC236}">
                <a16:creationId xmlns:a16="http://schemas.microsoft.com/office/drawing/2014/main" id="{FB78B38B-6CD2-468A-A936-C678FF17CF72}"/>
              </a:ext>
            </a:extLst>
          </p:cNvPr>
          <p:cNvSpPr/>
          <p:nvPr/>
        </p:nvSpPr>
        <p:spPr>
          <a:xfrm>
            <a:off x="7345340" y="3034526"/>
            <a:ext cx="53874" cy="53841"/>
          </a:xfrm>
          <a:custGeom>
            <a:avLst/>
            <a:gdLst/>
            <a:ahLst/>
            <a:cxnLst/>
            <a:rect l="l" t="t" r="r" b="b"/>
            <a:pathLst>
              <a:path w="3289" h="3287" extrusionOk="0">
                <a:moveTo>
                  <a:pt x="1"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38;p37">
            <a:extLst>
              <a:ext uri="{FF2B5EF4-FFF2-40B4-BE49-F238E27FC236}">
                <a16:creationId xmlns:a16="http://schemas.microsoft.com/office/drawing/2014/main" id="{103BBE53-15A7-4CCC-B1F2-B404E855CEE8}"/>
              </a:ext>
            </a:extLst>
          </p:cNvPr>
          <p:cNvSpPr/>
          <p:nvPr/>
        </p:nvSpPr>
        <p:spPr>
          <a:xfrm>
            <a:off x="7438477" y="3034526"/>
            <a:ext cx="53874" cy="53841"/>
          </a:xfrm>
          <a:custGeom>
            <a:avLst/>
            <a:gdLst/>
            <a:ahLst/>
            <a:cxnLst/>
            <a:rect l="l" t="t" r="r" b="b"/>
            <a:pathLst>
              <a:path w="3289" h="3287" extrusionOk="0">
                <a:moveTo>
                  <a:pt x="0" y="0"/>
                </a:moveTo>
                <a:lnTo>
                  <a:pt x="0" y="3286"/>
                </a:lnTo>
                <a:lnTo>
                  <a:pt x="3288" y="328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39;p37">
            <a:extLst>
              <a:ext uri="{FF2B5EF4-FFF2-40B4-BE49-F238E27FC236}">
                <a16:creationId xmlns:a16="http://schemas.microsoft.com/office/drawing/2014/main" id="{1E4FEB7E-CE41-4B7B-8C9E-BE176CF668C7}"/>
              </a:ext>
            </a:extLst>
          </p:cNvPr>
          <p:cNvSpPr/>
          <p:nvPr/>
        </p:nvSpPr>
        <p:spPr>
          <a:xfrm>
            <a:off x="7438477" y="3034526"/>
            <a:ext cx="53874" cy="53841"/>
          </a:xfrm>
          <a:custGeom>
            <a:avLst/>
            <a:gdLst/>
            <a:ahLst/>
            <a:cxnLst/>
            <a:rect l="l" t="t" r="r" b="b"/>
            <a:pathLst>
              <a:path w="3289" h="3287" extrusionOk="0">
                <a:moveTo>
                  <a:pt x="0" y="0"/>
                </a:moveTo>
                <a:lnTo>
                  <a:pt x="3288" y="3286"/>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40;p37">
            <a:extLst>
              <a:ext uri="{FF2B5EF4-FFF2-40B4-BE49-F238E27FC236}">
                <a16:creationId xmlns:a16="http://schemas.microsoft.com/office/drawing/2014/main" id="{0E8CBC91-D8F9-47CA-AC4E-781AD8D3F8EE}"/>
              </a:ext>
            </a:extLst>
          </p:cNvPr>
          <p:cNvSpPr/>
          <p:nvPr/>
        </p:nvSpPr>
        <p:spPr>
          <a:xfrm>
            <a:off x="7345340" y="3124501"/>
            <a:ext cx="53874" cy="53857"/>
          </a:xfrm>
          <a:custGeom>
            <a:avLst/>
            <a:gdLst/>
            <a:ahLst/>
            <a:cxnLst/>
            <a:rect l="l" t="t" r="r" b="b"/>
            <a:pathLst>
              <a:path w="3289" h="3288" extrusionOk="0">
                <a:moveTo>
                  <a:pt x="1" y="0"/>
                </a:moveTo>
                <a:lnTo>
                  <a:pt x="1" y="3288"/>
                </a:lnTo>
                <a:lnTo>
                  <a:pt x="3288" y="32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41;p37">
            <a:extLst>
              <a:ext uri="{FF2B5EF4-FFF2-40B4-BE49-F238E27FC236}">
                <a16:creationId xmlns:a16="http://schemas.microsoft.com/office/drawing/2014/main" id="{5F1CC82F-3E63-498D-BC3F-3693B1181179}"/>
              </a:ext>
            </a:extLst>
          </p:cNvPr>
          <p:cNvSpPr/>
          <p:nvPr/>
        </p:nvSpPr>
        <p:spPr>
          <a:xfrm>
            <a:off x="7345340" y="3124501"/>
            <a:ext cx="53874" cy="53857"/>
          </a:xfrm>
          <a:custGeom>
            <a:avLst/>
            <a:gdLst/>
            <a:ahLst/>
            <a:cxnLst/>
            <a:rect l="l" t="t" r="r" b="b"/>
            <a:pathLst>
              <a:path w="3289" h="3288" extrusionOk="0">
                <a:moveTo>
                  <a:pt x="1"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42;p37">
            <a:extLst>
              <a:ext uri="{FF2B5EF4-FFF2-40B4-BE49-F238E27FC236}">
                <a16:creationId xmlns:a16="http://schemas.microsoft.com/office/drawing/2014/main" id="{DC490337-EA9F-49A6-A2E0-25FE4034EF58}"/>
              </a:ext>
            </a:extLst>
          </p:cNvPr>
          <p:cNvSpPr/>
          <p:nvPr/>
        </p:nvSpPr>
        <p:spPr>
          <a:xfrm>
            <a:off x="7438477" y="3124501"/>
            <a:ext cx="53874" cy="53857"/>
          </a:xfrm>
          <a:custGeom>
            <a:avLst/>
            <a:gdLst/>
            <a:ahLst/>
            <a:cxnLst/>
            <a:rect l="l" t="t" r="r" b="b"/>
            <a:pathLst>
              <a:path w="3289" h="3288" extrusionOk="0">
                <a:moveTo>
                  <a:pt x="0" y="0"/>
                </a:moveTo>
                <a:lnTo>
                  <a:pt x="0" y="3288"/>
                </a:lnTo>
                <a:lnTo>
                  <a:pt x="3288" y="328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43;p37">
            <a:extLst>
              <a:ext uri="{FF2B5EF4-FFF2-40B4-BE49-F238E27FC236}">
                <a16:creationId xmlns:a16="http://schemas.microsoft.com/office/drawing/2014/main" id="{040083A2-53A8-4EC5-9087-3A006306C010}"/>
              </a:ext>
            </a:extLst>
          </p:cNvPr>
          <p:cNvSpPr/>
          <p:nvPr/>
        </p:nvSpPr>
        <p:spPr>
          <a:xfrm>
            <a:off x="7438477" y="3124501"/>
            <a:ext cx="53874" cy="53857"/>
          </a:xfrm>
          <a:custGeom>
            <a:avLst/>
            <a:gdLst/>
            <a:ahLst/>
            <a:cxnLst/>
            <a:rect l="l" t="t" r="r" b="b"/>
            <a:pathLst>
              <a:path w="3289" h="3288" extrusionOk="0">
                <a:moveTo>
                  <a:pt x="0"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44;p37">
            <a:extLst>
              <a:ext uri="{FF2B5EF4-FFF2-40B4-BE49-F238E27FC236}">
                <a16:creationId xmlns:a16="http://schemas.microsoft.com/office/drawing/2014/main" id="{C4615E1A-A8DD-4E31-9F7F-FF7CAB0C0B44}"/>
              </a:ext>
            </a:extLst>
          </p:cNvPr>
          <p:cNvSpPr/>
          <p:nvPr/>
        </p:nvSpPr>
        <p:spPr>
          <a:xfrm>
            <a:off x="7345340" y="3214460"/>
            <a:ext cx="53874" cy="53874"/>
          </a:xfrm>
          <a:custGeom>
            <a:avLst/>
            <a:gdLst/>
            <a:ahLst/>
            <a:cxnLst/>
            <a:rect l="l" t="t" r="r" b="b"/>
            <a:pathLst>
              <a:path w="3289" h="3289" extrusionOk="0">
                <a:moveTo>
                  <a:pt x="1" y="1"/>
                </a:moveTo>
                <a:lnTo>
                  <a:pt x="1" y="3289"/>
                </a:lnTo>
                <a:lnTo>
                  <a:pt x="3288" y="3289"/>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45;p37">
            <a:extLst>
              <a:ext uri="{FF2B5EF4-FFF2-40B4-BE49-F238E27FC236}">
                <a16:creationId xmlns:a16="http://schemas.microsoft.com/office/drawing/2014/main" id="{3231F10A-20C0-429D-BC48-BDB40E8189EA}"/>
              </a:ext>
            </a:extLst>
          </p:cNvPr>
          <p:cNvSpPr/>
          <p:nvPr/>
        </p:nvSpPr>
        <p:spPr>
          <a:xfrm>
            <a:off x="7345340" y="3214460"/>
            <a:ext cx="53874" cy="53874"/>
          </a:xfrm>
          <a:custGeom>
            <a:avLst/>
            <a:gdLst/>
            <a:ahLst/>
            <a:cxnLst/>
            <a:rect l="l" t="t" r="r" b="b"/>
            <a:pathLst>
              <a:path w="3289" h="3289" extrusionOk="0">
                <a:moveTo>
                  <a:pt x="1"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46;p37">
            <a:extLst>
              <a:ext uri="{FF2B5EF4-FFF2-40B4-BE49-F238E27FC236}">
                <a16:creationId xmlns:a16="http://schemas.microsoft.com/office/drawing/2014/main" id="{959D8A56-71DF-42F8-9C2B-BB5828E5EB92}"/>
              </a:ext>
            </a:extLst>
          </p:cNvPr>
          <p:cNvSpPr/>
          <p:nvPr/>
        </p:nvSpPr>
        <p:spPr>
          <a:xfrm>
            <a:off x="7438477" y="3214460"/>
            <a:ext cx="53874" cy="53874"/>
          </a:xfrm>
          <a:custGeom>
            <a:avLst/>
            <a:gdLst/>
            <a:ahLst/>
            <a:cxnLst/>
            <a:rect l="l" t="t" r="r" b="b"/>
            <a:pathLst>
              <a:path w="3289" h="3289" extrusionOk="0">
                <a:moveTo>
                  <a:pt x="0" y="1"/>
                </a:moveTo>
                <a:lnTo>
                  <a:pt x="0" y="3289"/>
                </a:lnTo>
                <a:lnTo>
                  <a:pt x="3288" y="328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47;p37">
            <a:extLst>
              <a:ext uri="{FF2B5EF4-FFF2-40B4-BE49-F238E27FC236}">
                <a16:creationId xmlns:a16="http://schemas.microsoft.com/office/drawing/2014/main" id="{8717B903-DA01-430A-8CDA-C756C9531BB3}"/>
              </a:ext>
            </a:extLst>
          </p:cNvPr>
          <p:cNvSpPr/>
          <p:nvPr/>
        </p:nvSpPr>
        <p:spPr>
          <a:xfrm>
            <a:off x="7438477" y="3214460"/>
            <a:ext cx="53874" cy="53874"/>
          </a:xfrm>
          <a:custGeom>
            <a:avLst/>
            <a:gdLst/>
            <a:ahLst/>
            <a:cxnLst/>
            <a:rect l="l" t="t" r="r" b="b"/>
            <a:pathLst>
              <a:path w="3289" h="3289" extrusionOk="0">
                <a:moveTo>
                  <a:pt x="0" y="1"/>
                </a:moveTo>
                <a:lnTo>
                  <a:pt x="3288" y="3289"/>
                </a:lnTo>
                <a:lnTo>
                  <a:pt x="32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48;p37">
            <a:extLst>
              <a:ext uri="{FF2B5EF4-FFF2-40B4-BE49-F238E27FC236}">
                <a16:creationId xmlns:a16="http://schemas.microsoft.com/office/drawing/2014/main" id="{C3923B74-77BA-487D-9695-3687EC7E6C53}"/>
              </a:ext>
            </a:extLst>
          </p:cNvPr>
          <p:cNvSpPr/>
          <p:nvPr/>
        </p:nvSpPr>
        <p:spPr>
          <a:xfrm>
            <a:off x="7345340" y="3304468"/>
            <a:ext cx="53874" cy="53841"/>
          </a:xfrm>
          <a:custGeom>
            <a:avLst/>
            <a:gdLst/>
            <a:ahLst/>
            <a:cxnLst/>
            <a:rect l="l" t="t" r="r" b="b"/>
            <a:pathLst>
              <a:path w="3289" h="3287" extrusionOk="0">
                <a:moveTo>
                  <a:pt x="1" y="0"/>
                </a:moveTo>
                <a:lnTo>
                  <a:pt x="1" y="3287"/>
                </a:lnTo>
                <a:lnTo>
                  <a:pt x="3288" y="328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49;p37">
            <a:extLst>
              <a:ext uri="{FF2B5EF4-FFF2-40B4-BE49-F238E27FC236}">
                <a16:creationId xmlns:a16="http://schemas.microsoft.com/office/drawing/2014/main" id="{000D1E6C-EC62-4BEC-8F70-F1C6544AE10A}"/>
              </a:ext>
            </a:extLst>
          </p:cNvPr>
          <p:cNvSpPr/>
          <p:nvPr/>
        </p:nvSpPr>
        <p:spPr>
          <a:xfrm>
            <a:off x="7345340" y="3304468"/>
            <a:ext cx="53874" cy="53841"/>
          </a:xfrm>
          <a:custGeom>
            <a:avLst/>
            <a:gdLst/>
            <a:ahLst/>
            <a:cxnLst/>
            <a:rect l="l" t="t" r="r" b="b"/>
            <a:pathLst>
              <a:path w="3289" h="3287" extrusionOk="0">
                <a:moveTo>
                  <a:pt x="1" y="0"/>
                </a:moveTo>
                <a:lnTo>
                  <a:pt x="3288" y="3287"/>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50;p37">
            <a:extLst>
              <a:ext uri="{FF2B5EF4-FFF2-40B4-BE49-F238E27FC236}">
                <a16:creationId xmlns:a16="http://schemas.microsoft.com/office/drawing/2014/main" id="{656DE02D-732D-49F5-8017-FA29A58DF38C}"/>
              </a:ext>
            </a:extLst>
          </p:cNvPr>
          <p:cNvSpPr/>
          <p:nvPr/>
        </p:nvSpPr>
        <p:spPr>
          <a:xfrm>
            <a:off x="7438477" y="3304468"/>
            <a:ext cx="53874" cy="53841"/>
          </a:xfrm>
          <a:custGeom>
            <a:avLst/>
            <a:gdLst/>
            <a:ahLst/>
            <a:cxnLst/>
            <a:rect l="l" t="t" r="r" b="b"/>
            <a:pathLst>
              <a:path w="3289" h="3287" extrusionOk="0">
                <a:moveTo>
                  <a:pt x="0" y="0"/>
                </a:moveTo>
                <a:lnTo>
                  <a:pt x="0" y="3287"/>
                </a:lnTo>
                <a:lnTo>
                  <a:pt x="3288" y="328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51;p37">
            <a:extLst>
              <a:ext uri="{FF2B5EF4-FFF2-40B4-BE49-F238E27FC236}">
                <a16:creationId xmlns:a16="http://schemas.microsoft.com/office/drawing/2014/main" id="{722CBB4F-4C81-4A15-BC68-9AFEE5ECC6F3}"/>
              </a:ext>
            </a:extLst>
          </p:cNvPr>
          <p:cNvSpPr/>
          <p:nvPr/>
        </p:nvSpPr>
        <p:spPr>
          <a:xfrm>
            <a:off x="7438477" y="3304468"/>
            <a:ext cx="53874" cy="53841"/>
          </a:xfrm>
          <a:custGeom>
            <a:avLst/>
            <a:gdLst/>
            <a:ahLst/>
            <a:cxnLst/>
            <a:rect l="l" t="t" r="r" b="b"/>
            <a:pathLst>
              <a:path w="3289" h="3287" extrusionOk="0">
                <a:moveTo>
                  <a:pt x="0" y="0"/>
                </a:moveTo>
                <a:lnTo>
                  <a:pt x="3288" y="3287"/>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52;p37">
            <a:extLst>
              <a:ext uri="{FF2B5EF4-FFF2-40B4-BE49-F238E27FC236}">
                <a16:creationId xmlns:a16="http://schemas.microsoft.com/office/drawing/2014/main" id="{60144B15-2957-4A54-AF9A-A72210855112}"/>
              </a:ext>
            </a:extLst>
          </p:cNvPr>
          <p:cNvSpPr/>
          <p:nvPr/>
        </p:nvSpPr>
        <p:spPr>
          <a:xfrm>
            <a:off x="7345340" y="3394443"/>
            <a:ext cx="53874" cy="53857"/>
          </a:xfrm>
          <a:custGeom>
            <a:avLst/>
            <a:gdLst/>
            <a:ahLst/>
            <a:cxnLst/>
            <a:rect l="l" t="t" r="r" b="b"/>
            <a:pathLst>
              <a:path w="3289" h="3288" extrusionOk="0">
                <a:moveTo>
                  <a:pt x="1" y="0"/>
                </a:moveTo>
                <a:lnTo>
                  <a:pt x="1" y="3288"/>
                </a:lnTo>
                <a:lnTo>
                  <a:pt x="3288" y="3288"/>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53;p37">
            <a:extLst>
              <a:ext uri="{FF2B5EF4-FFF2-40B4-BE49-F238E27FC236}">
                <a16:creationId xmlns:a16="http://schemas.microsoft.com/office/drawing/2014/main" id="{BBE901AC-D7D6-48CF-9E3A-9ACA2DF39E2A}"/>
              </a:ext>
            </a:extLst>
          </p:cNvPr>
          <p:cNvSpPr/>
          <p:nvPr/>
        </p:nvSpPr>
        <p:spPr>
          <a:xfrm>
            <a:off x="7345340" y="3394443"/>
            <a:ext cx="53874" cy="53857"/>
          </a:xfrm>
          <a:custGeom>
            <a:avLst/>
            <a:gdLst/>
            <a:ahLst/>
            <a:cxnLst/>
            <a:rect l="l" t="t" r="r" b="b"/>
            <a:pathLst>
              <a:path w="3289" h="3288" extrusionOk="0">
                <a:moveTo>
                  <a:pt x="1"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54;p37">
            <a:extLst>
              <a:ext uri="{FF2B5EF4-FFF2-40B4-BE49-F238E27FC236}">
                <a16:creationId xmlns:a16="http://schemas.microsoft.com/office/drawing/2014/main" id="{A43B6F7E-C593-4CAC-BA92-0EE9B130D9D9}"/>
              </a:ext>
            </a:extLst>
          </p:cNvPr>
          <p:cNvSpPr/>
          <p:nvPr/>
        </p:nvSpPr>
        <p:spPr>
          <a:xfrm>
            <a:off x="7438477" y="3394443"/>
            <a:ext cx="53874" cy="53857"/>
          </a:xfrm>
          <a:custGeom>
            <a:avLst/>
            <a:gdLst/>
            <a:ahLst/>
            <a:cxnLst/>
            <a:rect l="l" t="t" r="r" b="b"/>
            <a:pathLst>
              <a:path w="3289" h="3288" extrusionOk="0">
                <a:moveTo>
                  <a:pt x="0" y="0"/>
                </a:moveTo>
                <a:lnTo>
                  <a:pt x="0" y="3288"/>
                </a:lnTo>
                <a:lnTo>
                  <a:pt x="3288" y="328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55;p37">
            <a:extLst>
              <a:ext uri="{FF2B5EF4-FFF2-40B4-BE49-F238E27FC236}">
                <a16:creationId xmlns:a16="http://schemas.microsoft.com/office/drawing/2014/main" id="{D1126D90-70FE-46DF-B6AD-0846A1540F5E}"/>
              </a:ext>
            </a:extLst>
          </p:cNvPr>
          <p:cNvSpPr/>
          <p:nvPr/>
        </p:nvSpPr>
        <p:spPr>
          <a:xfrm>
            <a:off x="7438477" y="3394443"/>
            <a:ext cx="53874" cy="53857"/>
          </a:xfrm>
          <a:custGeom>
            <a:avLst/>
            <a:gdLst/>
            <a:ahLst/>
            <a:cxnLst/>
            <a:rect l="l" t="t" r="r" b="b"/>
            <a:pathLst>
              <a:path w="3289" h="3288" extrusionOk="0">
                <a:moveTo>
                  <a:pt x="0" y="0"/>
                </a:moveTo>
                <a:lnTo>
                  <a:pt x="3288" y="3288"/>
                </a:lnTo>
                <a:lnTo>
                  <a:pt x="32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8;p18">
            <a:extLst>
              <a:ext uri="{FF2B5EF4-FFF2-40B4-BE49-F238E27FC236}">
                <a16:creationId xmlns:a16="http://schemas.microsoft.com/office/drawing/2014/main" id="{5ACF1F59-F9B4-4D98-BECE-5B373F9F54C6}"/>
              </a:ext>
            </a:extLst>
          </p:cNvPr>
          <p:cNvSpPr txBox="1"/>
          <p:nvPr/>
        </p:nvSpPr>
        <p:spPr>
          <a:xfrm>
            <a:off x="7078724" y="3645324"/>
            <a:ext cx="7200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34343"/>
                </a:solidFill>
                <a:latin typeface="Montserrat ExtraBold"/>
                <a:ea typeface="Montserrat ExtraBold"/>
                <a:cs typeface="Montserrat ExtraBold"/>
                <a:sym typeface="Montserrat ExtraBold"/>
              </a:rPr>
              <a:t>1971</a:t>
            </a:r>
            <a:endParaRPr dirty="0">
              <a:solidFill>
                <a:srgbClr val="434343"/>
              </a:solidFill>
              <a:latin typeface="Montserrat ExtraBold"/>
              <a:ea typeface="Montserrat ExtraBold"/>
              <a:cs typeface="Montserrat ExtraBold"/>
              <a:sym typeface="Montserrat ExtraBold"/>
            </a:endParaRPr>
          </a:p>
        </p:txBody>
      </p:sp>
      <p:sp>
        <p:nvSpPr>
          <p:cNvPr id="152" name="Google Shape;209;p18">
            <a:extLst>
              <a:ext uri="{FF2B5EF4-FFF2-40B4-BE49-F238E27FC236}">
                <a16:creationId xmlns:a16="http://schemas.microsoft.com/office/drawing/2014/main" id="{FEE67CD0-012D-4302-8C3C-B2F45E7AFB3B}"/>
              </a:ext>
            </a:extLst>
          </p:cNvPr>
          <p:cNvSpPr txBox="1"/>
          <p:nvPr/>
        </p:nvSpPr>
        <p:spPr>
          <a:xfrm>
            <a:off x="6448724" y="4002170"/>
            <a:ext cx="1980000" cy="54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indent="0" algn="ctr">
              <a:buNone/>
              <a:defRPr sz="1100">
                <a:solidFill>
                  <a:srgbClr val="434343"/>
                </a:solidFill>
                <a:latin typeface="Montserrat ExtraBold" panose="020B0604020202020204" charset="0"/>
                <a:ea typeface="EB Garamond"/>
                <a:cs typeface="EB Garamond"/>
              </a:defRPr>
            </a:lvl1pPr>
          </a:lstStyle>
          <a:p>
            <a:r>
              <a:rPr lang="en" dirty="0">
                <a:sym typeface="EB Garamond"/>
              </a:rPr>
              <a:t>HDB resale market has set up to allow people to sell their HDB flats.</a:t>
            </a:r>
            <a:endParaRPr dirty="0">
              <a:sym typeface="EB Garamond"/>
            </a:endParaRPr>
          </a:p>
        </p:txBody>
      </p:sp>
      <p:sp>
        <p:nvSpPr>
          <p:cNvPr id="2" name="TextBox 1">
            <a:extLst>
              <a:ext uri="{FF2B5EF4-FFF2-40B4-BE49-F238E27FC236}">
                <a16:creationId xmlns:a16="http://schemas.microsoft.com/office/drawing/2014/main" id="{D7808C27-5DD6-4F9D-9175-4BBC9A7B6D36}"/>
              </a:ext>
            </a:extLst>
          </p:cNvPr>
          <p:cNvSpPr txBox="1"/>
          <p:nvPr/>
        </p:nvSpPr>
        <p:spPr>
          <a:xfrm>
            <a:off x="8327487" y="3131746"/>
            <a:ext cx="64800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NOW</a:t>
            </a:r>
            <a:endParaRPr lang="en-SG" b="1" dirty="0"/>
          </a:p>
        </p:txBody>
      </p:sp>
      <p:sp>
        <p:nvSpPr>
          <p:cNvPr id="154" name="TextBox 153">
            <a:extLst>
              <a:ext uri="{FF2B5EF4-FFF2-40B4-BE49-F238E27FC236}">
                <a16:creationId xmlns:a16="http://schemas.microsoft.com/office/drawing/2014/main" id="{7E6CE2C1-F514-4E7B-88EC-D2E4F5EA1CFD}"/>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316988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247981" y="55615"/>
            <a:ext cx="5400000" cy="1620000"/>
          </a:xfrm>
          <a:prstGeom prst="rect">
            <a:avLst/>
          </a:prstGeom>
        </p:spPr>
        <p:txBody>
          <a:bodyPr spcFirstLastPara="1" wrap="square" lIns="91425" tIns="91425" rIns="91425" bIns="91425" anchor="b" anchorCtr="0">
            <a:noAutofit/>
          </a:bodyPr>
          <a:lstStyle/>
          <a:p>
            <a:r>
              <a:rPr lang="en" b="1" dirty="0"/>
              <a:t>About Myself</a:t>
            </a:r>
            <a:br>
              <a:rPr lang="en" b="1" dirty="0"/>
            </a:br>
            <a:r>
              <a:rPr lang="en-US" sz="2000" b="1" dirty="0">
                <a:latin typeface="Montserrat ExtraBold" panose="020B0604020202020204" charset="0"/>
                <a:cs typeface="Calibri" panose="020F0502020204030204" pitchFamily="34" charset="0"/>
                <a:sym typeface="Arial"/>
              </a:rPr>
              <a:t>Freelance d</a:t>
            </a:r>
            <a:r>
              <a:rPr lang="en-US" sz="2000" dirty="0">
                <a:latin typeface="Montserrat ExtraBold" panose="020B0604020202020204" charset="0"/>
                <a:cs typeface="Calibri" panose="020F0502020204030204" pitchFamily="34" charset="0"/>
                <a:sym typeface="Arial"/>
              </a:rPr>
              <a:t>ata scientist who is enthusiastic about the growing resale HDB market in Singapore.</a:t>
            </a:r>
            <a:endParaRPr sz="2000" b="1" dirty="0">
              <a:solidFill>
                <a:srgbClr val="434343"/>
              </a:solidFill>
            </a:endParaRPr>
          </a:p>
        </p:txBody>
      </p:sp>
      <p:grpSp>
        <p:nvGrpSpPr>
          <p:cNvPr id="186" name="Google Shape;186;p17"/>
          <p:cNvGrpSpPr/>
          <p:nvPr/>
        </p:nvGrpSpPr>
        <p:grpSpPr>
          <a:xfrm>
            <a:off x="6045154" y="1051770"/>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p:cNvSpPr txBox="1"/>
          <p:nvPr/>
        </p:nvSpPr>
        <p:spPr>
          <a:xfrm>
            <a:off x="5650548" y="3108737"/>
            <a:ext cx="28080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Dream</a:t>
            </a:r>
            <a:r>
              <a:rPr lang="en" sz="3000" dirty="0">
                <a:solidFill>
                  <a:srgbClr val="74C1B9"/>
                </a:solidFill>
                <a:latin typeface="Montserrat Black"/>
                <a:ea typeface="Montserrat Black"/>
                <a:cs typeface="Montserrat Black"/>
                <a:sym typeface="Montserrat Black"/>
              </a:rPr>
              <a:t>HOME</a:t>
            </a:r>
            <a:endParaRPr sz="3000" dirty="0">
              <a:solidFill>
                <a:srgbClr val="74C1B9"/>
              </a:solidFill>
              <a:latin typeface="Montserrat Black"/>
              <a:ea typeface="Montserrat Black"/>
              <a:cs typeface="Montserrat Black"/>
              <a:sym typeface="Montserrat Black"/>
            </a:endParaRPr>
          </a:p>
        </p:txBody>
      </p:sp>
      <p:sp>
        <p:nvSpPr>
          <p:cNvPr id="16" name="Google Shape;184;p17">
            <a:extLst>
              <a:ext uri="{FF2B5EF4-FFF2-40B4-BE49-F238E27FC236}">
                <a16:creationId xmlns:a16="http://schemas.microsoft.com/office/drawing/2014/main" id="{49EF6F0C-359A-467E-9677-AC9DF3553041}"/>
              </a:ext>
            </a:extLst>
          </p:cNvPr>
          <p:cNvSpPr txBox="1">
            <a:spLocks/>
          </p:cNvSpPr>
          <p:nvPr/>
        </p:nvSpPr>
        <p:spPr>
          <a:xfrm>
            <a:off x="248138" y="1761750"/>
            <a:ext cx="5400000" cy="162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r>
              <a:rPr lang="en-SG" b="1" dirty="0"/>
              <a:t>Problem Statement</a:t>
            </a:r>
          </a:p>
          <a:p>
            <a:r>
              <a:rPr lang="en-GB" sz="2000" dirty="0">
                <a:latin typeface="Montserrat ExtraBold" panose="020B0604020202020204" charset="0"/>
                <a:cs typeface="Calibri" panose="020F0502020204030204" pitchFamily="34" charset="0"/>
              </a:rPr>
              <a:t>How might I be able to build a price prediction tool to better predict the HDB resale price. </a:t>
            </a:r>
            <a:endParaRPr lang="en-SG" sz="2000" dirty="0">
              <a:latin typeface="Montserrat ExtraBold" panose="020B0604020202020204" charset="0"/>
              <a:cs typeface="Calibri" panose="020F0502020204030204" pitchFamily="34" charset="0"/>
            </a:endParaRPr>
          </a:p>
        </p:txBody>
      </p:sp>
      <p:sp>
        <p:nvSpPr>
          <p:cNvPr id="18" name="Google Shape;184;p17">
            <a:extLst>
              <a:ext uri="{FF2B5EF4-FFF2-40B4-BE49-F238E27FC236}">
                <a16:creationId xmlns:a16="http://schemas.microsoft.com/office/drawing/2014/main" id="{D26BE353-19D0-481A-8411-4B3C581293BB}"/>
              </a:ext>
            </a:extLst>
          </p:cNvPr>
          <p:cNvSpPr txBox="1">
            <a:spLocks/>
          </p:cNvSpPr>
          <p:nvPr/>
        </p:nvSpPr>
        <p:spPr>
          <a:xfrm>
            <a:off x="247981" y="3475615"/>
            <a:ext cx="5400000" cy="16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Montserrat ExtraBold"/>
              <a:buNone/>
              <a:defRPr sz="2800" b="0" i="0" u="none" strike="noStrike" cap="none">
                <a:solidFill>
                  <a:srgbClr val="434343"/>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2pPr>
            <a:lvl3pPr marR="0" lvl="2"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3pPr>
            <a:lvl4pPr marR="0" lvl="3"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4pPr>
            <a:lvl5pPr marR="0" lvl="4"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5pPr>
            <a:lvl6pPr marR="0" lvl="5"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6pPr>
            <a:lvl7pPr marR="0" lvl="6"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7pPr>
            <a:lvl8pPr marR="0" lvl="7"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8pPr>
            <a:lvl9pPr marR="0" lvl="8" algn="l" rtl="0">
              <a:lnSpc>
                <a:spcPct val="100000"/>
              </a:lnSpc>
              <a:spcBef>
                <a:spcPts val="0"/>
              </a:spcBef>
              <a:spcAft>
                <a:spcPts val="0"/>
              </a:spcAft>
              <a:buClr>
                <a:srgbClr val="434343"/>
              </a:buClr>
              <a:buSzPts val="1600"/>
              <a:buFont typeface="Squada One"/>
              <a:buNone/>
              <a:defRPr sz="1600" b="0" i="0" u="none" strike="noStrike" cap="none">
                <a:solidFill>
                  <a:srgbClr val="434343"/>
                </a:solidFill>
                <a:latin typeface="Squada One"/>
                <a:ea typeface="Squada One"/>
                <a:cs typeface="Squada One"/>
                <a:sym typeface="Squada One"/>
              </a:defRPr>
            </a:lvl9pPr>
          </a:lstStyle>
          <a:p>
            <a:pPr>
              <a:spcAft>
                <a:spcPts val="600"/>
              </a:spcAft>
            </a:pPr>
            <a:r>
              <a:rPr lang="en-SG" b="1" dirty="0"/>
              <a:t>Target Audience</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Resale HDB buyer</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HDB owner</a:t>
            </a:r>
          </a:p>
          <a:p>
            <a:pPr indent="-457200">
              <a:buSzPct val="100000"/>
              <a:buFont typeface="EB Garamond"/>
              <a:buAutoNum type="arabicPeriod"/>
            </a:pPr>
            <a:r>
              <a:rPr lang="en-US" sz="2000" dirty="0">
                <a:latin typeface="Montserrat ExtraBold" panose="020B0604020202020204" charset="0"/>
                <a:cs typeface="Calibri" panose="020F0502020204030204" pitchFamily="34" charset="0"/>
                <a:sym typeface="Arial"/>
              </a:rPr>
              <a:t>Real Estate agent/agencies</a:t>
            </a:r>
          </a:p>
        </p:txBody>
      </p:sp>
      <p:sp>
        <p:nvSpPr>
          <p:cNvPr id="22" name="TextBox 21">
            <a:extLst>
              <a:ext uri="{FF2B5EF4-FFF2-40B4-BE49-F238E27FC236}">
                <a16:creationId xmlns:a16="http://schemas.microsoft.com/office/drawing/2014/main" id="{A93ECA99-6DEC-4086-AD55-064A5CFE468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7" name="TextBox 16">
            <a:extLst>
              <a:ext uri="{FF2B5EF4-FFF2-40B4-BE49-F238E27FC236}">
                <a16:creationId xmlns:a16="http://schemas.microsoft.com/office/drawing/2014/main" id="{602DEE19-75C0-4A5A-9A92-C131CF4FE8C8}"/>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702000" y="86975"/>
            <a:ext cx="7740000" cy="648000"/>
          </a:xfrm>
          <a:prstGeom prst="rect">
            <a:avLst/>
          </a:prstGeom>
          <a:noFill/>
          <a:ln>
            <a:noFill/>
          </a:ln>
        </p:spPr>
        <p:txBody>
          <a:bodyPr spcFirstLastPara="1" wrap="square" lIns="91425" tIns="91425" rIns="91425" bIns="91425" anchor="b" anchorCtr="0">
            <a:noAutofit/>
          </a:bodyPr>
          <a:lstStyle/>
          <a:p>
            <a:pPr algn="l">
              <a:buSzPts val="2800"/>
            </a:pPr>
            <a:r>
              <a:rPr lang="en" sz="3200" b="1" dirty="0"/>
              <a:t>My Resale HDB Prediction Website</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280258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308140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42180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448473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7ADAD1FE-6345-4F58-A57A-73B127E78130}"/>
              </a:ext>
            </a:extLst>
          </p:cNvPr>
          <p:cNvPicPr>
            <a:picLocks noChangeAspect="1"/>
          </p:cNvPicPr>
          <p:nvPr/>
        </p:nvPicPr>
        <p:blipFill>
          <a:blip r:embed="rId3"/>
          <a:stretch>
            <a:fillRect/>
          </a:stretch>
        </p:blipFill>
        <p:spPr>
          <a:xfrm>
            <a:off x="61006" y="840650"/>
            <a:ext cx="3259340" cy="4140000"/>
          </a:xfrm>
          <a:prstGeom prst="rect">
            <a:avLst/>
          </a:prstGeom>
        </p:spPr>
      </p:pic>
      <p:pic>
        <p:nvPicPr>
          <p:cNvPr id="11" name="Picture 10">
            <a:extLst>
              <a:ext uri="{FF2B5EF4-FFF2-40B4-BE49-F238E27FC236}">
                <a16:creationId xmlns:a16="http://schemas.microsoft.com/office/drawing/2014/main" id="{CFD782A0-E02D-4644-A88E-AD4C2C45D298}"/>
              </a:ext>
            </a:extLst>
          </p:cNvPr>
          <p:cNvPicPr>
            <a:picLocks noChangeAspect="1"/>
          </p:cNvPicPr>
          <p:nvPr/>
        </p:nvPicPr>
        <p:blipFill>
          <a:blip r:embed="rId4"/>
          <a:stretch>
            <a:fillRect/>
          </a:stretch>
        </p:blipFill>
        <p:spPr>
          <a:xfrm>
            <a:off x="5820134" y="840650"/>
            <a:ext cx="3259339" cy="3871894"/>
          </a:xfrm>
          <a:prstGeom prst="rect">
            <a:avLst/>
          </a:prstGeom>
        </p:spPr>
      </p:pic>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30" name="TextBox 29">
            <a:extLst>
              <a:ext uri="{FF2B5EF4-FFF2-40B4-BE49-F238E27FC236}">
                <a16:creationId xmlns:a16="http://schemas.microsoft.com/office/drawing/2014/main" id="{D523581B-DCB3-4E4B-A904-39EC4E6AE340}"/>
              </a:ext>
            </a:extLst>
          </p:cNvPr>
          <p:cNvSpPr txBox="1"/>
          <p:nvPr/>
        </p:nvSpPr>
        <p:spPr>
          <a:xfrm>
            <a:off x="8064000" y="0"/>
            <a:ext cx="1080000" cy="246221"/>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Introduction</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269" name="Google Shape;140;p15">
            <a:extLst>
              <a:ext uri="{FF2B5EF4-FFF2-40B4-BE49-F238E27FC236}">
                <a16:creationId xmlns:a16="http://schemas.microsoft.com/office/drawing/2014/main" id="{352E896B-56C2-4C64-85EC-AE242C4A793A}"/>
              </a:ext>
            </a:extLst>
          </p:cNvPr>
          <p:cNvSpPr txBox="1">
            <a:spLocks noGrp="1"/>
          </p:cNvSpPr>
          <p:nvPr>
            <p:ph type="ctrTitle"/>
          </p:nvPr>
        </p:nvSpPr>
        <p:spPr>
          <a:xfrm>
            <a:off x="5220660" y="365761"/>
            <a:ext cx="3240000" cy="3022854"/>
          </a:xfrm>
          <a:prstGeom prst="rect">
            <a:avLst/>
          </a:prstGeom>
          <a:noFill/>
          <a:ln>
            <a:noFill/>
          </a:ln>
        </p:spPr>
        <p:txBody>
          <a:bodyPr spcFirstLastPara="1" wrap="square" lIns="91425" tIns="91425" rIns="91425" bIns="91425" anchor="b" anchorCtr="0">
            <a:noAutofit/>
          </a:bodyPr>
          <a:lstStyle/>
          <a:p>
            <a:pPr algn="l">
              <a:buSzPts val="2800"/>
            </a:pPr>
            <a:r>
              <a:rPr lang="en" sz="3200" b="1" dirty="0"/>
              <a:t>Data Wrangling, Exploratory Data Analysis,</a:t>
            </a:r>
            <a:br>
              <a:rPr lang="en" sz="3200" b="1" dirty="0"/>
            </a:br>
            <a:r>
              <a:rPr lang="en" sz="3200" b="1" dirty="0"/>
              <a:t>Feature Engineering</a:t>
            </a:r>
            <a:endParaRPr sz="3200" b="1" dirty="0"/>
          </a:p>
        </p:txBody>
      </p:sp>
      <p:grpSp>
        <p:nvGrpSpPr>
          <p:cNvPr id="272" name="Google Shape;1867;p36">
            <a:extLst>
              <a:ext uri="{FF2B5EF4-FFF2-40B4-BE49-F238E27FC236}">
                <a16:creationId xmlns:a16="http://schemas.microsoft.com/office/drawing/2014/main" id="{A777D70F-E1FA-438C-900F-2A25B0639342}"/>
              </a:ext>
            </a:extLst>
          </p:cNvPr>
          <p:cNvGrpSpPr/>
          <p:nvPr/>
        </p:nvGrpSpPr>
        <p:grpSpPr>
          <a:xfrm>
            <a:off x="547066" y="1566603"/>
            <a:ext cx="3357368" cy="3193829"/>
            <a:chOff x="4172100" y="2301250"/>
            <a:chExt cx="2072450" cy="1971500"/>
          </a:xfrm>
        </p:grpSpPr>
        <p:sp>
          <p:nvSpPr>
            <p:cNvPr id="273" name="Google Shape;1868;p36">
              <a:extLst>
                <a:ext uri="{FF2B5EF4-FFF2-40B4-BE49-F238E27FC236}">
                  <a16:creationId xmlns:a16="http://schemas.microsoft.com/office/drawing/2014/main" id="{8ACF4974-DEA7-45F3-A924-1A652499EE66}"/>
                </a:ext>
              </a:extLst>
            </p:cNvPr>
            <p:cNvSpPr/>
            <p:nvPr/>
          </p:nvSpPr>
          <p:spPr>
            <a:xfrm>
              <a:off x="4172100" y="288749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69;p36">
              <a:extLst>
                <a:ext uri="{FF2B5EF4-FFF2-40B4-BE49-F238E27FC236}">
                  <a16:creationId xmlns:a16="http://schemas.microsoft.com/office/drawing/2014/main" id="{7F7345EF-A385-4C0B-8611-0CE3C294F1E9}"/>
                </a:ext>
              </a:extLst>
            </p:cNvPr>
            <p:cNvSpPr/>
            <p:nvPr/>
          </p:nvSpPr>
          <p:spPr>
            <a:xfrm>
              <a:off x="4420325" y="3290725"/>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70;p36">
              <a:extLst>
                <a:ext uri="{FF2B5EF4-FFF2-40B4-BE49-F238E27FC236}">
                  <a16:creationId xmlns:a16="http://schemas.microsoft.com/office/drawing/2014/main" id="{8F3EF74A-8811-404B-BC91-BBBB8BFB6B0D}"/>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871;p36">
              <a:extLst>
                <a:ext uri="{FF2B5EF4-FFF2-40B4-BE49-F238E27FC236}">
                  <a16:creationId xmlns:a16="http://schemas.microsoft.com/office/drawing/2014/main" id="{4A0FB1E3-1581-4FE8-A8E6-AF6C9E5E8DAD}"/>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72;p36">
              <a:extLst>
                <a:ext uri="{FF2B5EF4-FFF2-40B4-BE49-F238E27FC236}">
                  <a16:creationId xmlns:a16="http://schemas.microsoft.com/office/drawing/2014/main" id="{02E995FA-0AEE-4B54-A875-76B08F6DE36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73;p36">
              <a:extLst>
                <a:ext uri="{FF2B5EF4-FFF2-40B4-BE49-F238E27FC236}">
                  <a16:creationId xmlns:a16="http://schemas.microsoft.com/office/drawing/2014/main" id="{50636BB9-A57F-41BE-98DD-FA9F8471B76A}"/>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1874;p36">
            <a:extLst>
              <a:ext uri="{FF2B5EF4-FFF2-40B4-BE49-F238E27FC236}">
                <a16:creationId xmlns:a16="http://schemas.microsoft.com/office/drawing/2014/main" id="{E119B79C-A01D-4BD6-9327-95ACF0BA208C}"/>
              </a:ext>
            </a:extLst>
          </p:cNvPr>
          <p:cNvGrpSpPr/>
          <p:nvPr/>
        </p:nvGrpSpPr>
        <p:grpSpPr>
          <a:xfrm>
            <a:off x="825881" y="2828601"/>
            <a:ext cx="2792057" cy="2314899"/>
            <a:chOff x="202950" y="1579375"/>
            <a:chExt cx="1537900" cy="1275075"/>
          </a:xfrm>
        </p:grpSpPr>
        <p:sp>
          <p:nvSpPr>
            <p:cNvPr id="280" name="Google Shape;1875;p36">
              <a:extLst>
                <a:ext uri="{FF2B5EF4-FFF2-40B4-BE49-F238E27FC236}">
                  <a16:creationId xmlns:a16="http://schemas.microsoft.com/office/drawing/2014/main" id="{E86AE3EA-9D7E-4F9E-832C-16DB098C2F47}"/>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76;p36">
              <a:extLst>
                <a:ext uri="{FF2B5EF4-FFF2-40B4-BE49-F238E27FC236}">
                  <a16:creationId xmlns:a16="http://schemas.microsoft.com/office/drawing/2014/main" id="{0E6202A2-BF12-404D-934A-E905DC7F8C75}"/>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77;p36">
              <a:extLst>
                <a:ext uri="{FF2B5EF4-FFF2-40B4-BE49-F238E27FC236}">
                  <a16:creationId xmlns:a16="http://schemas.microsoft.com/office/drawing/2014/main" id="{E9A082DD-B311-49AE-976C-F82B9448C47A}"/>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8;p36">
              <a:extLst>
                <a:ext uri="{FF2B5EF4-FFF2-40B4-BE49-F238E27FC236}">
                  <a16:creationId xmlns:a16="http://schemas.microsoft.com/office/drawing/2014/main" id="{1975E45B-6459-4B6C-8870-2E91334D6D45}"/>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879;p36">
              <a:extLst>
                <a:ext uri="{FF2B5EF4-FFF2-40B4-BE49-F238E27FC236}">
                  <a16:creationId xmlns:a16="http://schemas.microsoft.com/office/drawing/2014/main" id="{46C4F269-48E9-4039-8812-A5379FC1A7F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880;p36">
              <a:extLst>
                <a:ext uri="{FF2B5EF4-FFF2-40B4-BE49-F238E27FC236}">
                  <a16:creationId xmlns:a16="http://schemas.microsoft.com/office/drawing/2014/main" id="{BC8964C9-62D7-4AE7-9E03-C3D2E72DAC66}"/>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881;p36">
              <a:extLst>
                <a:ext uri="{FF2B5EF4-FFF2-40B4-BE49-F238E27FC236}">
                  <a16:creationId xmlns:a16="http://schemas.microsoft.com/office/drawing/2014/main" id="{63B5DF4F-A083-45C6-95E3-BD36AD33119B}"/>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882;p36">
              <a:extLst>
                <a:ext uri="{FF2B5EF4-FFF2-40B4-BE49-F238E27FC236}">
                  <a16:creationId xmlns:a16="http://schemas.microsoft.com/office/drawing/2014/main" id="{BFACFB89-A039-48EC-A225-1422DA0F749B}"/>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883;p36">
              <a:extLst>
                <a:ext uri="{FF2B5EF4-FFF2-40B4-BE49-F238E27FC236}">
                  <a16:creationId xmlns:a16="http://schemas.microsoft.com/office/drawing/2014/main" id="{CDB57A98-1C4B-42EA-B485-40152C47F290}"/>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884;p36">
              <a:extLst>
                <a:ext uri="{FF2B5EF4-FFF2-40B4-BE49-F238E27FC236}">
                  <a16:creationId xmlns:a16="http://schemas.microsoft.com/office/drawing/2014/main" id="{7E99438C-7553-4994-9337-558B84F7A23B}"/>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885;p36">
              <a:extLst>
                <a:ext uri="{FF2B5EF4-FFF2-40B4-BE49-F238E27FC236}">
                  <a16:creationId xmlns:a16="http://schemas.microsoft.com/office/drawing/2014/main" id="{5B31D69B-1095-42F1-AC95-EE4CD6DC616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886;p36">
              <a:extLst>
                <a:ext uri="{FF2B5EF4-FFF2-40B4-BE49-F238E27FC236}">
                  <a16:creationId xmlns:a16="http://schemas.microsoft.com/office/drawing/2014/main" id="{923C0BEC-7B7A-4D3B-A77E-8C0E0B659A32}"/>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887;p36">
              <a:extLst>
                <a:ext uri="{FF2B5EF4-FFF2-40B4-BE49-F238E27FC236}">
                  <a16:creationId xmlns:a16="http://schemas.microsoft.com/office/drawing/2014/main" id="{43BCA2D6-2FDF-470A-AE67-94B72F6D44DF}"/>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88;p36">
              <a:extLst>
                <a:ext uri="{FF2B5EF4-FFF2-40B4-BE49-F238E27FC236}">
                  <a16:creationId xmlns:a16="http://schemas.microsoft.com/office/drawing/2014/main" id="{8674F207-40A9-4D18-B7DC-66A3F59D165D}"/>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1892;p36">
            <a:extLst>
              <a:ext uri="{FF2B5EF4-FFF2-40B4-BE49-F238E27FC236}">
                <a16:creationId xmlns:a16="http://schemas.microsoft.com/office/drawing/2014/main" id="{3FAD1640-9F34-48F1-8B92-2EB9CC0EAB11}"/>
              </a:ext>
            </a:extLst>
          </p:cNvPr>
          <p:cNvSpPr/>
          <p:nvPr/>
        </p:nvSpPr>
        <p:spPr>
          <a:xfrm>
            <a:off x="19625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93;p36">
            <a:extLst>
              <a:ext uri="{FF2B5EF4-FFF2-40B4-BE49-F238E27FC236}">
                <a16:creationId xmlns:a16="http://schemas.microsoft.com/office/drawing/2014/main" id="{7F36E616-68D1-4B92-92AA-42A68A7CC713}"/>
              </a:ext>
            </a:extLst>
          </p:cNvPr>
          <p:cNvSpPr/>
          <p:nvPr/>
        </p:nvSpPr>
        <p:spPr>
          <a:xfrm>
            <a:off x="2229217" y="3615209"/>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TextBox 299">
            <a:extLst>
              <a:ext uri="{FF2B5EF4-FFF2-40B4-BE49-F238E27FC236}">
                <a16:creationId xmlns:a16="http://schemas.microsoft.com/office/drawing/2014/main" id="{26DA12C1-7C1E-4B2A-8147-9CEC3BCD5B7F}"/>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cxnSp>
        <p:nvCxnSpPr>
          <p:cNvPr id="31" name="Google Shape;95;p14">
            <a:extLst>
              <a:ext uri="{FF2B5EF4-FFF2-40B4-BE49-F238E27FC236}">
                <a16:creationId xmlns:a16="http://schemas.microsoft.com/office/drawing/2014/main" id="{5992A5D4-2CCB-43AE-A036-AD742940324F}"/>
              </a:ext>
            </a:extLst>
          </p:cNvPr>
          <p:cNvCxnSpPr>
            <a:cxnSpLocks/>
          </p:cNvCxnSpPr>
          <p:nvPr/>
        </p:nvCxnSpPr>
        <p:spPr>
          <a:xfrm>
            <a:off x="5333754" y="3449940"/>
            <a:ext cx="1088361" cy="0"/>
          </a:xfrm>
          <a:prstGeom prst="straightConnector1">
            <a:avLst/>
          </a:prstGeom>
          <a:ln w="38100">
            <a:solidFill>
              <a:srgbClr val="FFC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5680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ctrTitle"/>
          </p:nvPr>
        </p:nvSpPr>
        <p:spPr>
          <a:xfrm>
            <a:off x="1872000" y="1003500"/>
            <a:ext cx="5400000" cy="648000"/>
          </a:xfrm>
          <a:prstGeom prst="rect">
            <a:avLst/>
          </a:prstGeom>
          <a:noFill/>
          <a:ln>
            <a:noFill/>
          </a:ln>
        </p:spPr>
        <p:txBody>
          <a:bodyPr spcFirstLastPara="1" wrap="square" lIns="91425" tIns="91425" rIns="91425" bIns="91425" anchor="b" anchorCtr="0">
            <a:noAutofit/>
          </a:bodyPr>
          <a:lstStyle/>
          <a:p>
            <a:pPr>
              <a:buClr>
                <a:srgbClr val="434343"/>
              </a:buClr>
              <a:buSzPts val="2800"/>
            </a:pPr>
            <a:r>
              <a:rPr lang="en" sz="3200" b="1" dirty="0">
                <a:solidFill>
                  <a:srgbClr val="434343"/>
                </a:solidFill>
              </a:rPr>
              <a:t>Overview of the Dataset</a:t>
            </a:r>
            <a:endParaRPr sz="3200" b="1" dirty="0">
              <a:solidFill>
                <a:srgbClr val="434343"/>
              </a:solidFill>
            </a:endParaRPr>
          </a:p>
        </p:txBody>
      </p:sp>
      <p:grpSp>
        <p:nvGrpSpPr>
          <p:cNvPr id="142" name="Google Shape;142;p15"/>
          <p:cNvGrpSpPr/>
          <p:nvPr/>
        </p:nvGrpSpPr>
        <p:grpSpPr>
          <a:xfrm>
            <a:off x="732897" y="3061489"/>
            <a:ext cx="927302" cy="2083860"/>
            <a:chOff x="2449930" y="2556776"/>
            <a:chExt cx="1339065" cy="3009185"/>
          </a:xfrm>
        </p:grpSpPr>
        <p:sp>
          <p:nvSpPr>
            <p:cNvPr id="143" name="Google Shape;143;p15"/>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a:off x="-2" y="3431292"/>
            <a:ext cx="1282408" cy="1701863"/>
            <a:chOff x="1231043" y="3326737"/>
            <a:chExt cx="1851853" cy="2457564"/>
          </a:xfrm>
        </p:grpSpPr>
        <p:sp>
          <p:nvSpPr>
            <p:cNvPr id="146" name="Google Shape;146;p15"/>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0;p15">
            <a:extLst>
              <a:ext uri="{FF2B5EF4-FFF2-40B4-BE49-F238E27FC236}">
                <a16:creationId xmlns:a16="http://schemas.microsoft.com/office/drawing/2014/main" id="{3C2D55A0-FCC0-46B0-842B-F84256D994F4}"/>
              </a:ext>
            </a:extLst>
          </p:cNvPr>
          <p:cNvSpPr txBox="1">
            <a:spLocks/>
          </p:cNvSpPr>
          <p:nvPr/>
        </p:nvSpPr>
        <p:spPr>
          <a:xfrm>
            <a:off x="1872000" y="1651500"/>
            <a:ext cx="6480000" cy="3177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457200">
              <a:buClr>
                <a:srgbClr val="434343"/>
              </a:buClr>
              <a:buSzPct val="100000"/>
              <a:buFont typeface="+mj-lt"/>
              <a:buAutoNum type="arabicPeriod"/>
              <a:defRPr sz="2000">
                <a:solidFill>
                  <a:srgbClr val="434343"/>
                </a:solidFill>
                <a:latin typeface="Montserrat ExtraBold" panose="020B0604020202020204" charset="0"/>
                <a:ea typeface="EB Garamond"/>
                <a:cs typeface="Calibri" panose="020F0502020204030204" pitchFamily="34" charset="0"/>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pPr>
              <a:buFont typeface="Arial" panose="020B0604020202020204" pitchFamily="34" charset="0"/>
              <a:buChar char="•"/>
            </a:pPr>
            <a:r>
              <a:rPr lang="en-US" dirty="0"/>
              <a:t>Data sources from data.gov.sg website,</a:t>
            </a:r>
          </a:p>
          <a:p>
            <a:pPr>
              <a:buFont typeface="Arial" panose="020B0604020202020204" pitchFamily="34" charset="0"/>
              <a:buChar char="•"/>
            </a:pPr>
            <a:r>
              <a:rPr lang="en-US" dirty="0"/>
              <a:t>Consists of around 82,000 data points and 11 features,</a:t>
            </a:r>
          </a:p>
          <a:p>
            <a:pPr>
              <a:buFont typeface="Arial" panose="020B0604020202020204" pitchFamily="34" charset="0"/>
              <a:buChar char="•"/>
            </a:pPr>
            <a:r>
              <a:rPr lang="en-US" dirty="0"/>
              <a:t>Collected from January 2017 to October 2020,</a:t>
            </a:r>
          </a:p>
          <a:p>
            <a:pPr>
              <a:buFont typeface="Arial" panose="020B0604020202020204" pitchFamily="34" charset="0"/>
              <a:buChar char="•"/>
            </a:pPr>
            <a:r>
              <a:rPr lang="en-SG" dirty="0"/>
              <a:t>Features list:</a:t>
            </a:r>
          </a:p>
          <a:p>
            <a:pPr marL="900000" lvl="0" indent="-342900" algn="just">
              <a:lnSpc>
                <a:spcPct val="107000"/>
              </a:lnSpc>
              <a:buFont typeface="+mj-lt"/>
              <a:buAutoNum type="arabicPeriod"/>
            </a:pPr>
            <a:r>
              <a:rPr lang="en-SG" sz="1500" dirty="0"/>
              <a:t>Month		7. Floor area</a:t>
            </a:r>
          </a:p>
          <a:p>
            <a:pPr marL="900000" lvl="0" indent="-342900" algn="just">
              <a:lnSpc>
                <a:spcPct val="107000"/>
              </a:lnSpc>
              <a:buFont typeface="+mj-lt"/>
              <a:buAutoNum type="arabicPeriod"/>
            </a:pPr>
            <a:r>
              <a:rPr lang="en-SG" sz="1500" dirty="0"/>
              <a:t>Town		8. Flat model</a:t>
            </a:r>
          </a:p>
          <a:p>
            <a:pPr marL="900000" lvl="0" indent="-342900" algn="just">
              <a:lnSpc>
                <a:spcPct val="107000"/>
              </a:lnSpc>
              <a:buFont typeface="+mj-lt"/>
              <a:buAutoNum type="arabicPeriod"/>
            </a:pPr>
            <a:r>
              <a:rPr lang="en-SG" sz="1500" dirty="0"/>
              <a:t>Flat type		9. Lease commence date</a:t>
            </a:r>
          </a:p>
          <a:p>
            <a:pPr marL="900000" lvl="0" indent="-342900" algn="just">
              <a:lnSpc>
                <a:spcPct val="107000"/>
              </a:lnSpc>
              <a:buFont typeface="+mj-lt"/>
              <a:buAutoNum type="arabicPeriod"/>
            </a:pPr>
            <a:r>
              <a:rPr lang="en-SG" sz="1500" dirty="0"/>
              <a:t>Block		10. Remaining lease</a:t>
            </a:r>
          </a:p>
          <a:p>
            <a:pPr marL="900000" lvl="0" indent="-342900" algn="just">
              <a:lnSpc>
                <a:spcPct val="107000"/>
              </a:lnSpc>
              <a:buFont typeface="+mj-lt"/>
              <a:buAutoNum type="arabicPeriod"/>
            </a:pPr>
            <a:r>
              <a:rPr lang="en-SG" sz="1500" dirty="0"/>
              <a:t>Street name	11. Resale price (target variable)</a:t>
            </a:r>
          </a:p>
          <a:p>
            <a:pPr marL="900000" lvl="0" indent="-342900" algn="just">
              <a:lnSpc>
                <a:spcPct val="107000"/>
              </a:lnSpc>
              <a:buFont typeface="+mj-lt"/>
              <a:buAutoNum type="arabicPeriod"/>
            </a:pPr>
            <a:r>
              <a:rPr lang="en-SG" sz="1500" dirty="0"/>
              <a:t>Storey range</a:t>
            </a:r>
          </a:p>
          <a:p>
            <a:endParaRPr lang="en-US" dirty="0"/>
          </a:p>
          <a:p>
            <a:endParaRPr lang="en-US" dirty="0"/>
          </a:p>
        </p:txBody>
      </p:sp>
      <p:sp>
        <p:nvSpPr>
          <p:cNvPr id="11" name="TextBox 10">
            <a:extLst>
              <a:ext uri="{FF2B5EF4-FFF2-40B4-BE49-F238E27FC236}">
                <a16:creationId xmlns:a16="http://schemas.microsoft.com/office/drawing/2014/main" id="{82FA5446-336D-49AD-B58F-231A251EF978}"/>
              </a:ext>
            </a:extLst>
          </p:cNvPr>
          <p:cNvSpPr txBox="1"/>
          <p:nvPr/>
        </p:nvSpPr>
        <p:spPr>
          <a:xfrm>
            <a:off x="7344000" y="4829194"/>
            <a:ext cx="1800000" cy="314306"/>
          </a:xfrm>
          <a:prstGeom prst="rect">
            <a:avLst/>
          </a:prstGeom>
          <a:noFill/>
        </p:spPr>
        <p:txBody>
          <a:bodyPr wrap="square" rtlCol="0">
            <a:spAutoFit/>
          </a:bodyPr>
          <a:lstStyle/>
          <a:p>
            <a:pPr algn="ctr"/>
            <a:r>
              <a:rPr lang="en-US" dirty="0">
                <a:latin typeface="Harlow Solid Italic" panose="04030604020F02020D02" pitchFamily="82" charset="0"/>
              </a:rPr>
              <a:t>Jack </a:t>
            </a:r>
            <a:r>
              <a:rPr lang="en-US" dirty="0">
                <a:latin typeface="Algerian" panose="04020705040A02060702" pitchFamily="82" charset="0"/>
              </a:rPr>
              <a:t>@ </a:t>
            </a:r>
            <a:r>
              <a:rPr lang="en-US" dirty="0" err="1">
                <a:latin typeface="Harlow Solid Italic" panose="04030604020F02020D02" pitchFamily="82" charset="0"/>
              </a:rPr>
              <a:t>DreamHome</a:t>
            </a:r>
            <a:endParaRPr lang="en-SG" dirty="0">
              <a:latin typeface="Harlow Solid Italic" panose="04030604020F02020D02" pitchFamily="82" charset="0"/>
            </a:endParaRPr>
          </a:p>
        </p:txBody>
      </p:sp>
      <p:sp>
        <p:nvSpPr>
          <p:cNvPr id="12" name="TextBox 11">
            <a:extLst>
              <a:ext uri="{FF2B5EF4-FFF2-40B4-BE49-F238E27FC236}">
                <a16:creationId xmlns:a16="http://schemas.microsoft.com/office/drawing/2014/main" id="{0FBC790F-B338-4CE5-8A98-A37CCF12ED45}"/>
              </a:ext>
            </a:extLst>
          </p:cNvPr>
          <p:cNvSpPr txBox="1"/>
          <p:nvPr/>
        </p:nvSpPr>
        <p:spPr>
          <a:xfrm>
            <a:off x="6012000" y="0"/>
            <a:ext cx="3132000" cy="244800"/>
          </a:xfrm>
          <a:prstGeom prst="rect">
            <a:avLst/>
          </a:prstGeom>
          <a:noFill/>
        </p:spPr>
        <p:txBody>
          <a:bodyPr wrap="square" rtlCol="0">
            <a:spAutoFit/>
          </a:bodyPr>
          <a:lstStyle/>
          <a:p>
            <a:r>
              <a:rPr lang="en-US" sz="1000" dirty="0">
                <a:solidFill>
                  <a:srgbClr val="434343"/>
                </a:solidFill>
                <a:latin typeface="Montserrat ExtraBold" panose="020B0604020202020204" charset="0"/>
                <a:ea typeface="EB Garamond"/>
                <a:cs typeface="Calibri" panose="020F0502020204030204" pitchFamily="34" charset="0"/>
              </a:rPr>
              <a:t>Data Wrangling &amp; Exploratory Data Analysis</a:t>
            </a:r>
            <a:endParaRPr lang="en-SG" sz="1000" dirty="0">
              <a:solidFill>
                <a:srgbClr val="434343"/>
              </a:solidFill>
              <a:latin typeface="Montserrat ExtraBold" panose="020B0604020202020204" charset="0"/>
              <a:ea typeface="EB Garamond"/>
              <a:cs typeface="Calibri" panose="020F0502020204030204" pitchFamily="34" charset="0"/>
            </a:endParaRPr>
          </a:p>
        </p:txBody>
      </p:sp>
    </p:spTree>
    <p:extLst>
      <p:ext uri="{BB962C8B-B14F-4D97-AF65-F5344CB8AC3E}">
        <p14:creationId xmlns:p14="http://schemas.microsoft.com/office/powerpoint/2010/main" val="4266745309"/>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10471</TotalTime>
  <Words>2546</Words>
  <Application>Microsoft Office PowerPoint</Application>
  <PresentationFormat>On-screen Show (16:9)</PresentationFormat>
  <Paragraphs>245</Paragraphs>
  <Slides>27</Slides>
  <Notes>27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Helvetica Neue</vt:lpstr>
      <vt:lpstr>Montserrat ExtraBold</vt:lpstr>
      <vt:lpstr>Squada One</vt:lpstr>
      <vt:lpstr>Fira Sans Extra Condensed Medium</vt:lpstr>
      <vt:lpstr>EB Garamond</vt:lpstr>
      <vt:lpstr>Algerian</vt:lpstr>
      <vt:lpstr>Montserrat Black</vt:lpstr>
      <vt:lpstr>Montserrat Light</vt:lpstr>
      <vt:lpstr>Calibri</vt:lpstr>
      <vt:lpstr>circular-book</vt:lpstr>
      <vt:lpstr>Arial</vt:lpstr>
      <vt:lpstr>Harlow Solid Italic</vt:lpstr>
      <vt:lpstr>Real Estate Marketing Plan </vt:lpstr>
      <vt:lpstr>Singapore HDB Resale Price Prediction</vt:lpstr>
      <vt:lpstr>02</vt:lpstr>
      <vt:lpstr>Introduction</vt:lpstr>
      <vt:lpstr>Why This Topic Interests Me?</vt:lpstr>
      <vt:lpstr>History of the HDB</vt:lpstr>
      <vt:lpstr>About Myself Freelance data scientist who is enthusiastic about the growing resale HDB market in Singapore.</vt:lpstr>
      <vt:lpstr>My Resale HDB Prediction Website</vt:lpstr>
      <vt:lpstr>Data Wrangling, Exploratory Data Analysis, Feature Engineering</vt:lpstr>
      <vt:lpstr>Overview of the Dataset</vt:lpstr>
      <vt:lpstr>Anymore features to be considered?</vt:lpstr>
      <vt:lpstr>PowerPoint Presentation</vt:lpstr>
      <vt:lpstr>More Features to include?</vt:lpstr>
      <vt:lpstr>Completed Features List</vt:lpstr>
      <vt:lpstr>1. Numeric Feature: Floor Area</vt:lpstr>
      <vt:lpstr>PowerPoint Presentation</vt:lpstr>
      <vt:lpstr>PowerPoint Presentation</vt:lpstr>
      <vt:lpstr>Feature Selection</vt:lpstr>
      <vt:lpstr>Feature Selection</vt:lpstr>
      <vt:lpstr>Modelling</vt:lpstr>
      <vt:lpstr>Regression Model Results</vt:lpstr>
      <vt:lpstr>Conclusion</vt:lpstr>
      <vt:lpstr>Conclusion</vt:lpstr>
      <vt:lpstr>Benefits</vt:lpstr>
      <vt:lpstr>Future Work</vt:lpstr>
      <vt:lpstr>My Resale HDB Prediction Website</vt:lpstr>
      <vt:lpstr>Thank you</vt:lpstr>
      <vt:lpstr>Numerical Variables vs Resale Price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HDB Resale Price Prediction</dc:title>
  <dc:creator>Jack Fong</dc:creator>
  <cp:lastModifiedBy>Jack Fong</cp:lastModifiedBy>
  <cp:revision>182</cp:revision>
  <dcterms:modified xsi:type="dcterms:W3CDTF">2021-01-25T03:53:20Z</dcterms:modified>
</cp:coreProperties>
</file>